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media/image10.svg" ContentType="image/svg+xml"/>
  <Override PartName="/ppt/media/image12.svg" ContentType="image/svg+xml"/>
  <Override PartName="/ppt/media/image14.svg" ContentType="image/svg+xml"/>
  <Override PartName="/ppt/media/image16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3"/>
  </p:notesMasterIdLst>
  <p:handoutMasterIdLst>
    <p:handoutMasterId r:id="rId26"/>
  </p:handoutMasterIdLst>
  <p:sldIdLst>
    <p:sldId id="259" r:id="rId3"/>
    <p:sldId id="260" r:id="rId4"/>
    <p:sldId id="262" r:id="rId5"/>
    <p:sldId id="267" r:id="rId6"/>
    <p:sldId id="273" r:id="rId7"/>
    <p:sldId id="277" r:id="rId8"/>
    <p:sldId id="266" r:id="rId9"/>
    <p:sldId id="278" r:id="rId10"/>
    <p:sldId id="263" r:id="rId11"/>
    <p:sldId id="280" r:id="rId12"/>
    <p:sldId id="281" r:id="rId14"/>
    <p:sldId id="271" r:id="rId15"/>
    <p:sldId id="264" r:id="rId16"/>
    <p:sldId id="272" r:id="rId17"/>
    <p:sldId id="284" r:id="rId18"/>
    <p:sldId id="283" r:id="rId19"/>
    <p:sldId id="294" r:id="rId20"/>
    <p:sldId id="265" r:id="rId21"/>
    <p:sldId id="282" r:id="rId22"/>
    <p:sldId id="268" r:id="rId23"/>
    <p:sldId id="285" r:id="rId24"/>
    <p:sldId id="286" r:id="rId25"/>
  </p:sldIdLst>
  <p:sldSz cx="12192000" cy="6858000"/>
  <p:notesSz cx="6858000" cy="9144000"/>
  <p:custDataLst>
    <p:tags r:id="rId3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39" userDrawn="1">
          <p15:clr>
            <a:srgbClr val="A4A3A4"/>
          </p15:clr>
        </p15:guide>
        <p15:guide id="3" pos="7469" userDrawn="1">
          <p15:clr>
            <a:srgbClr val="A4A3A4"/>
          </p15:clr>
        </p15:guide>
        <p15:guide id="4" pos="211" userDrawn="1">
          <p15:clr>
            <a:srgbClr val="A4A3A4"/>
          </p15:clr>
        </p15:guide>
        <p15:guide id="5" orient="horz" pos="784" userDrawn="1">
          <p15:clr>
            <a:srgbClr val="A4A3A4"/>
          </p15:clr>
        </p15:guide>
        <p15:guide id="6" orient="horz" pos="346" userDrawn="1">
          <p15:clr>
            <a:srgbClr val="A4A3A4"/>
          </p15:clr>
        </p15:guide>
        <p15:guide id="7" orient="horz" pos="397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5536C"/>
    <a:srgbClr val="EFC32C"/>
    <a:srgbClr val="E7E7E7"/>
    <a:srgbClr val="182947"/>
    <a:srgbClr val="9242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 showGuides="1">
      <p:cViewPr varScale="1">
        <p:scale>
          <a:sx n="53" d="100"/>
          <a:sy n="53" d="100"/>
        </p:scale>
        <p:origin x="67" y="850"/>
      </p:cViewPr>
      <p:guideLst>
        <p:guide orient="horz" pos="2160"/>
        <p:guide pos="3839"/>
        <p:guide pos="7469"/>
        <p:guide pos="211"/>
        <p:guide orient="horz" pos="784"/>
        <p:guide orient="horz" pos="346"/>
        <p:guide orient="horz" pos="397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1914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0" Type="http://schemas.openxmlformats.org/officeDocument/2006/relationships/tags" Target="tags/tag5.xml"/><Relationship Id="rId3" Type="http://schemas.openxmlformats.org/officeDocument/2006/relationships/slide" Target="slides/slide1.xml"/><Relationship Id="rId29" Type="http://schemas.openxmlformats.org/officeDocument/2006/relationships/tableStyles" Target="tableStyles.xml"/><Relationship Id="rId28" Type="http://schemas.openxmlformats.org/officeDocument/2006/relationships/viewProps" Target="viewProps.xml"/><Relationship Id="rId27" Type="http://schemas.openxmlformats.org/officeDocument/2006/relationships/presProps" Target="presProps.xml"/><Relationship Id="rId26" Type="http://schemas.openxmlformats.org/officeDocument/2006/relationships/handoutMaster" Target="handoutMasters/handoutMaster1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A6381C-418F-4C3B-818A-C3474F7344B3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700FE1-481F-4221-A607-F3A53E5BDD52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B8E4A9-AF3D-4511-8BDB-A08C6DE938E9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CE8D8D-B7CC-4EC5-A9E9-B43D450968D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功能规模可以确认，用户规模得等之后的测试和调查评估确认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CE8D8D-B7CC-4EC5-A9E9-B43D450968D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功能规模可以确认，用户规模得等之后的测试和调查评估确认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CE8D8D-B7CC-4EC5-A9E9-B43D450968D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项目经理和协助负责人口述，四个组见下页</a:t>
            </a:r>
            <a:r>
              <a:rPr lang="en-US" altLang="zh-CN" dirty="0"/>
              <a:t>ppt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CE8D8D-B7CC-4EC5-A9E9-B43D450968D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/>
        </p:nvGrpSpPr>
        <p:grpSpPr>
          <a:xfrm>
            <a:off x="8654597" y="0"/>
            <a:ext cx="5099683" cy="6858000"/>
            <a:chOff x="8654597" y="0"/>
            <a:chExt cx="5099683" cy="6858000"/>
          </a:xfrm>
        </p:grpSpPr>
        <p:sp>
          <p:nvSpPr>
            <p:cNvPr id="8" name="任意多边形: 形状 7"/>
            <p:cNvSpPr/>
            <p:nvPr/>
          </p:nvSpPr>
          <p:spPr>
            <a:xfrm>
              <a:off x="8654597" y="0"/>
              <a:ext cx="3537403" cy="6858000"/>
            </a:xfrm>
            <a:custGeom>
              <a:avLst/>
              <a:gdLst>
                <a:gd name="connsiteX0" fmla="*/ 2641025 w 3537403"/>
                <a:gd name="connsiteY0" fmla="*/ 0 h 6858000"/>
                <a:gd name="connsiteX1" fmla="*/ 3537403 w 3537403"/>
                <a:gd name="connsiteY1" fmla="*/ 0 h 6858000"/>
                <a:gd name="connsiteX2" fmla="*/ 3537403 w 3537403"/>
                <a:gd name="connsiteY2" fmla="*/ 6858000 h 6858000"/>
                <a:gd name="connsiteX3" fmla="*/ 3475677 w 3537403"/>
                <a:gd name="connsiteY3" fmla="*/ 6807567 h 6858000"/>
                <a:gd name="connsiteX4" fmla="*/ 244943 w 3537403"/>
                <a:gd name="connsiteY4" fmla="*/ 3576832 h 6858000"/>
                <a:gd name="connsiteX5" fmla="*/ 244943 w 3537403"/>
                <a:gd name="connsiteY5" fmla="*/ 239608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37403" h="6858000">
                  <a:moveTo>
                    <a:pt x="2641025" y="0"/>
                  </a:moveTo>
                  <a:lnTo>
                    <a:pt x="3537403" y="0"/>
                  </a:lnTo>
                  <a:lnTo>
                    <a:pt x="3537403" y="6858000"/>
                  </a:lnTo>
                  <a:lnTo>
                    <a:pt x="3475677" y="6807567"/>
                  </a:lnTo>
                  <a:lnTo>
                    <a:pt x="244943" y="3576832"/>
                  </a:lnTo>
                  <a:cubicBezTo>
                    <a:pt x="-81648" y="3251498"/>
                    <a:pt x="-81648" y="2722672"/>
                    <a:pt x="244943" y="2396083"/>
                  </a:cubicBezTo>
                  <a:close/>
                </a:path>
              </a:pathLst>
            </a:custGeom>
            <a:solidFill>
              <a:srgbClr val="45536C"/>
            </a:solidFill>
            <a:ln w="92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任意多边形: 形状 8"/>
            <p:cNvSpPr/>
            <p:nvPr/>
          </p:nvSpPr>
          <p:spPr>
            <a:xfrm>
              <a:off x="9940664" y="2349219"/>
              <a:ext cx="2257243" cy="2257243"/>
            </a:xfrm>
            <a:custGeom>
              <a:avLst/>
              <a:gdLst>
                <a:gd name="connsiteX0" fmla="*/ 1613157 w 1663134"/>
                <a:gd name="connsiteY0" fmla="*/ 710789 h 1663134"/>
                <a:gd name="connsiteX1" fmla="*/ 952346 w 1663134"/>
                <a:gd name="connsiteY1" fmla="*/ 49977 h 1663134"/>
                <a:gd name="connsiteX2" fmla="*/ 710789 w 1663134"/>
                <a:gd name="connsiteY2" fmla="*/ 49977 h 1663134"/>
                <a:gd name="connsiteX3" fmla="*/ 49977 w 1663134"/>
                <a:gd name="connsiteY3" fmla="*/ 710789 h 1663134"/>
                <a:gd name="connsiteX4" fmla="*/ 49977 w 1663134"/>
                <a:gd name="connsiteY4" fmla="*/ 952346 h 1663134"/>
                <a:gd name="connsiteX5" fmla="*/ 710789 w 1663134"/>
                <a:gd name="connsiteY5" fmla="*/ 1613157 h 1663134"/>
                <a:gd name="connsiteX6" fmla="*/ 952346 w 1663134"/>
                <a:gd name="connsiteY6" fmla="*/ 1613157 h 1663134"/>
                <a:gd name="connsiteX7" fmla="*/ 1613157 w 1663134"/>
                <a:gd name="connsiteY7" fmla="*/ 952346 h 1663134"/>
                <a:gd name="connsiteX8" fmla="*/ 1613157 w 1663134"/>
                <a:gd name="connsiteY8" fmla="*/ 710789 h 1663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63134" h="1663134">
                  <a:moveTo>
                    <a:pt x="1613157" y="710789"/>
                  </a:moveTo>
                  <a:lnTo>
                    <a:pt x="952346" y="49977"/>
                  </a:lnTo>
                  <a:cubicBezTo>
                    <a:pt x="885709" y="-16659"/>
                    <a:pt x="777425" y="-16659"/>
                    <a:pt x="710789" y="49977"/>
                  </a:cubicBezTo>
                  <a:lnTo>
                    <a:pt x="49977" y="710789"/>
                  </a:lnTo>
                  <a:cubicBezTo>
                    <a:pt x="-16659" y="777425"/>
                    <a:pt x="-16659" y="885709"/>
                    <a:pt x="49977" y="952346"/>
                  </a:cubicBezTo>
                  <a:lnTo>
                    <a:pt x="710789" y="1613157"/>
                  </a:lnTo>
                  <a:cubicBezTo>
                    <a:pt x="777425" y="1679793"/>
                    <a:pt x="885709" y="1679793"/>
                    <a:pt x="952346" y="1613157"/>
                  </a:cubicBezTo>
                  <a:lnTo>
                    <a:pt x="1613157" y="952346"/>
                  </a:lnTo>
                  <a:cubicBezTo>
                    <a:pt x="1679794" y="885709"/>
                    <a:pt x="1679794" y="777425"/>
                    <a:pt x="1613157" y="710789"/>
                  </a:cubicBezTo>
                  <a:close/>
                </a:path>
              </a:pathLst>
            </a:custGeom>
            <a:solidFill>
              <a:srgbClr val="EFC32C"/>
            </a:solidFill>
            <a:ln w="92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任意多边形: 形状 9"/>
            <p:cNvSpPr/>
            <p:nvPr/>
          </p:nvSpPr>
          <p:spPr>
            <a:xfrm rot="18858737">
              <a:off x="10499931" y="588943"/>
              <a:ext cx="3087406" cy="3421293"/>
            </a:xfrm>
            <a:custGeom>
              <a:avLst/>
              <a:gdLst>
                <a:gd name="connsiteX0" fmla="*/ 3087406 w 3290910"/>
                <a:gd name="connsiteY0" fmla="*/ 0 h 3421293"/>
                <a:gd name="connsiteX1" fmla="*/ 3290910 w 3290910"/>
                <a:gd name="connsiteY1" fmla="*/ 208449 h 3421293"/>
                <a:gd name="connsiteX2" fmla="*/ 0 w 3290910"/>
                <a:gd name="connsiteY2" fmla="*/ 3421293 h 3421293"/>
                <a:gd name="connsiteX3" fmla="*/ 0 w 3290910"/>
                <a:gd name="connsiteY3" fmla="*/ 683427 h 3421293"/>
                <a:gd name="connsiteX4" fmla="*/ 683427 w 3290910"/>
                <a:gd name="connsiteY4" fmla="*/ 0 h 3421293"/>
                <a:gd name="connsiteX0-1" fmla="*/ 3290910 w 3382350"/>
                <a:gd name="connsiteY0-2" fmla="*/ 208449 h 3421293"/>
                <a:gd name="connsiteX1-3" fmla="*/ 0 w 3382350"/>
                <a:gd name="connsiteY1-4" fmla="*/ 3421293 h 3421293"/>
                <a:gd name="connsiteX2-5" fmla="*/ 0 w 3382350"/>
                <a:gd name="connsiteY2-6" fmla="*/ 683427 h 3421293"/>
                <a:gd name="connsiteX3-7" fmla="*/ 683427 w 3382350"/>
                <a:gd name="connsiteY3-8" fmla="*/ 0 h 3421293"/>
                <a:gd name="connsiteX4-9" fmla="*/ 3087406 w 3382350"/>
                <a:gd name="connsiteY4-10" fmla="*/ 0 h 3421293"/>
                <a:gd name="connsiteX5" fmla="*/ 3382350 w 3382350"/>
                <a:gd name="connsiteY5" fmla="*/ 299889 h 3421293"/>
                <a:gd name="connsiteX0-11" fmla="*/ 3290910 w 3290910"/>
                <a:gd name="connsiteY0-12" fmla="*/ 208449 h 3421293"/>
                <a:gd name="connsiteX1-13" fmla="*/ 0 w 3290910"/>
                <a:gd name="connsiteY1-14" fmla="*/ 3421293 h 3421293"/>
                <a:gd name="connsiteX2-15" fmla="*/ 0 w 3290910"/>
                <a:gd name="connsiteY2-16" fmla="*/ 683427 h 3421293"/>
                <a:gd name="connsiteX3-17" fmla="*/ 683427 w 3290910"/>
                <a:gd name="connsiteY3-18" fmla="*/ 0 h 3421293"/>
                <a:gd name="connsiteX4-19" fmla="*/ 3087406 w 3290910"/>
                <a:gd name="connsiteY4-20" fmla="*/ 0 h 3421293"/>
                <a:gd name="connsiteX0-21" fmla="*/ 0 w 3087406"/>
                <a:gd name="connsiteY0-22" fmla="*/ 3421293 h 3421293"/>
                <a:gd name="connsiteX1-23" fmla="*/ 0 w 3087406"/>
                <a:gd name="connsiteY1-24" fmla="*/ 683427 h 3421293"/>
                <a:gd name="connsiteX2-25" fmla="*/ 683427 w 3087406"/>
                <a:gd name="connsiteY2-26" fmla="*/ 0 h 3421293"/>
                <a:gd name="connsiteX3-27" fmla="*/ 3087406 w 3087406"/>
                <a:gd name="connsiteY3-28" fmla="*/ 0 h 342129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3087406" h="3421293">
                  <a:moveTo>
                    <a:pt x="0" y="3421293"/>
                  </a:moveTo>
                  <a:lnTo>
                    <a:pt x="0" y="683427"/>
                  </a:lnTo>
                  <a:cubicBezTo>
                    <a:pt x="0" y="305981"/>
                    <a:pt x="305981" y="0"/>
                    <a:pt x="683427" y="0"/>
                  </a:cubicBezTo>
                  <a:lnTo>
                    <a:pt x="3087406" y="0"/>
                  </a:lnTo>
                </a:path>
              </a:pathLst>
            </a:custGeom>
            <a:noFill/>
            <a:ln w="349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任意多边形: 形状 10"/>
            <p:cNvSpPr/>
            <p:nvPr/>
          </p:nvSpPr>
          <p:spPr>
            <a:xfrm rot="18858737">
              <a:off x="9968745" y="3549174"/>
              <a:ext cx="3614432" cy="2373394"/>
            </a:xfrm>
            <a:custGeom>
              <a:avLst/>
              <a:gdLst>
                <a:gd name="connsiteX0" fmla="*/ 3614432 w 3614432"/>
                <a:gd name="connsiteY0" fmla="*/ 0 h 2964907"/>
                <a:gd name="connsiteX1" fmla="*/ 577481 w 3614432"/>
                <a:gd name="connsiteY1" fmla="*/ 2964907 h 2964907"/>
                <a:gd name="connsiteX2" fmla="*/ 0 w 3614432"/>
                <a:gd name="connsiteY2" fmla="*/ 2373394 h 2964907"/>
                <a:gd name="connsiteX3" fmla="*/ 0 w 3614432"/>
                <a:gd name="connsiteY3" fmla="*/ 683427 h 2964907"/>
                <a:gd name="connsiteX4" fmla="*/ 683427 w 3614432"/>
                <a:gd name="connsiteY4" fmla="*/ 0 h 2964907"/>
                <a:gd name="connsiteX0-1" fmla="*/ 577481 w 3614432"/>
                <a:gd name="connsiteY0-2" fmla="*/ 2964907 h 3056347"/>
                <a:gd name="connsiteX1-3" fmla="*/ 0 w 3614432"/>
                <a:gd name="connsiteY1-4" fmla="*/ 2373394 h 3056347"/>
                <a:gd name="connsiteX2-5" fmla="*/ 0 w 3614432"/>
                <a:gd name="connsiteY2-6" fmla="*/ 683427 h 3056347"/>
                <a:gd name="connsiteX3-7" fmla="*/ 683427 w 3614432"/>
                <a:gd name="connsiteY3-8" fmla="*/ 0 h 3056347"/>
                <a:gd name="connsiteX4-9" fmla="*/ 3614432 w 3614432"/>
                <a:gd name="connsiteY4-10" fmla="*/ 0 h 3056347"/>
                <a:gd name="connsiteX5" fmla="*/ 668921 w 3614432"/>
                <a:gd name="connsiteY5" fmla="*/ 3056347 h 3056347"/>
                <a:gd name="connsiteX0-11" fmla="*/ 577481 w 3614432"/>
                <a:gd name="connsiteY0-12" fmla="*/ 2964907 h 2964907"/>
                <a:gd name="connsiteX1-13" fmla="*/ 0 w 3614432"/>
                <a:gd name="connsiteY1-14" fmla="*/ 2373394 h 2964907"/>
                <a:gd name="connsiteX2-15" fmla="*/ 0 w 3614432"/>
                <a:gd name="connsiteY2-16" fmla="*/ 683427 h 2964907"/>
                <a:gd name="connsiteX3-17" fmla="*/ 683427 w 3614432"/>
                <a:gd name="connsiteY3-18" fmla="*/ 0 h 2964907"/>
                <a:gd name="connsiteX4-19" fmla="*/ 3614432 w 3614432"/>
                <a:gd name="connsiteY4-20" fmla="*/ 0 h 2964907"/>
                <a:gd name="connsiteX0-21" fmla="*/ 0 w 3614432"/>
                <a:gd name="connsiteY0-22" fmla="*/ 2373394 h 2373394"/>
                <a:gd name="connsiteX1-23" fmla="*/ 0 w 3614432"/>
                <a:gd name="connsiteY1-24" fmla="*/ 683427 h 2373394"/>
                <a:gd name="connsiteX2-25" fmla="*/ 683427 w 3614432"/>
                <a:gd name="connsiteY2-26" fmla="*/ 0 h 2373394"/>
                <a:gd name="connsiteX3-27" fmla="*/ 3614432 w 3614432"/>
                <a:gd name="connsiteY3-28" fmla="*/ 0 h 2373394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3614432" h="2373394">
                  <a:moveTo>
                    <a:pt x="0" y="2373394"/>
                  </a:moveTo>
                  <a:lnTo>
                    <a:pt x="0" y="683427"/>
                  </a:lnTo>
                  <a:cubicBezTo>
                    <a:pt x="0" y="305981"/>
                    <a:pt x="305981" y="0"/>
                    <a:pt x="683427" y="0"/>
                  </a:cubicBezTo>
                  <a:lnTo>
                    <a:pt x="3614432" y="0"/>
                  </a:lnTo>
                </a:path>
              </a:pathLst>
            </a:custGeom>
            <a:noFill/>
            <a:ln w="34925">
              <a:solidFill>
                <a:srgbClr val="EFC32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12" name="组合 11"/>
          <p:cNvGrpSpPr/>
          <p:nvPr userDrawn="1"/>
        </p:nvGrpSpPr>
        <p:grpSpPr>
          <a:xfrm>
            <a:off x="-732258" y="1954898"/>
            <a:ext cx="1461280" cy="2253138"/>
            <a:chOff x="-732258" y="1954898"/>
            <a:chExt cx="1461280" cy="2253138"/>
          </a:xfrm>
        </p:grpSpPr>
        <p:sp>
          <p:nvSpPr>
            <p:cNvPr id="13" name="任意多边形: 形状 12"/>
            <p:cNvSpPr/>
            <p:nvPr/>
          </p:nvSpPr>
          <p:spPr>
            <a:xfrm rot="18858737">
              <a:off x="-750012" y="1972652"/>
              <a:ext cx="1496787" cy="1461280"/>
            </a:xfrm>
            <a:custGeom>
              <a:avLst/>
              <a:gdLst>
                <a:gd name="connsiteX0" fmla="*/ 1496787 w 1496787"/>
                <a:gd name="connsiteY0" fmla="*/ 0 h 1461280"/>
                <a:gd name="connsiteX1" fmla="*/ 1496787 w 1496787"/>
                <a:gd name="connsiteY1" fmla="*/ 1063670 h 1461280"/>
                <a:gd name="connsiteX2" fmla="*/ 1099177 w 1496787"/>
                <a:gd name="connsiteY2" fmla="*/ 1461280 h 1461280"/>
                <a:gd name="connsiteX3" fmla="*/ 0 w 1496787"/>
                <a:gd name="connsiteY3" fmla="*/ 1461280 h 146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6787" h="1461280">
                  <a:moveTo>
                    <a:pt x="1496787" y="0"/>
                  </a:moveTo>
                  <a:lnTo>
                    <a:pt x="1496787" y="1063670"/>
                  </a:lnTo>
                  <a:cubicBezTo>
                    <a:pt x="1496787" y="1283264"/>
                    <a:pt x="1318771" y="1461280"/>
                    <a:pt x="1099177" y="1461280"/>
                  </a:cubicBezTo>
                  <a:lnTo>
                    <a:pt x="0" y="1461280"/>
                  </a:lnTo>
                  <a:close/>
                </a:path>
              </a:pathLst>
            </a:custGeom>
            <a:solidFill>
              <a:srgbClr val="45536C"/>
            </a:solidFill>
            <a:ln w="349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" name="任意多边形: 形状 13"/>
            <p:cNvSpPr/>
            <p:nvPr/>
          </p:nvSpPr>
          <p:spPr>
            <a:xfrm rot="18858737">
              <a:off x="-555543" y="3142009"/>
              <a:ext cx="1078823" cy="1053231"/>
            </a:xfrm>
            <a:custGeom>
              <a:avLst/>
              <a:gdLst>
                <a:gd name="connsiteX0" fmla="*/ 1078823 w 1078823"/>
                <a:gd name="connsiteY0" fmla="*/ 0 h 1053231"/>
                <a:gd name="connsiteX1" fmla="*/ 1078823 w 1078823"/>
                <a:gd name="connsiteY1" fmla="*/ 877937 h 1053231"/>
                <a:gd name="connsiteX2" fmla="*/ 903529 w 1078823"/>
                <a:gd name="connsiteY2" fmla="*/ 1053231 h 1053231"/>
                <a:gd name="connsiteX3" fmla="*/ 0 w 1078823"/>
                <a:gd name="connsiteY3" fmla="*/ 1053231 h 1053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8823" h="1053231">
                  <a:moveTo>
                    <a:pt x="1078823" y="0"/>
                  </a:moveTo>
                  <a:lnTo>
                    <a:pt x="1078823" y="877937"/>
                  </a:lnTo>
                  <a:cubicBezTo>
                    <a:pt x="1078823" y="974749"/>
                    <a:pt x="1000341" y="1053231"/>
                    <a:pt x="903529" y="1053231"/>
                  </a:cubicBezTo>
                  <a:lnTo>
                    <a:pt x="0" y="1053231"/>
                  </a:lnTo>
                  <a:close/>
                </a:path>
              </a:pathLst>
            </a:custGeom>
            <a:solidFill>
              <a:srgbClr val="EFC32C"/>
            </a:solidFill>
            <a:ln w="349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任意多边形: 形状 43"/>
          <p:cNvSpPr/>
          <p:nvPr/>
        </p:nvSpPr>
        <p:spPr>
          <a:xfrm>
            <a:off x="8654597" y="0"/>
            <a:ext cx="3537403" cy="4927602"/>
          </a:xfrm>
          <a:custGeom>
            <a:avLst/>
            <a:gdLst>
              <a:gd name="connsiteX0" fmla="*/ 710628 w 3537403"/>
              <a:gd name="connsiteY0" fmla="*/ 0 h 4927602"/>
              <a:gd name="connsiteX1" fmla="*/ 3537403 w 3537403"/>
              <a:gd name="connsiteY1" fmla="*/ 0 h 4927602"/>
              <a:gd name="connsiteX2" fmla="*/ 3537403 w 3537403"/>
              <a:gd name="connsiteY2" fmla="*/ 4927602 h 4927602"/>
              <a:gd name="connsiteX3" fmla="*/ 3475677 w 3537403"/>
              <a:gd name="connsiteY3" fmla="*/ 4877169 h 4927602"/>
              <a:gd name="connsiteX4" fmla="*/ 244943 w 3537403"/>
              <a:gd name="connsiteY4" fmla="*/ 1646434 h 4927602"/>
              <a:gd name="connsiteX5" fmla="*/ 244943 w 3537403"/>
              <a:gd name="connsiteY5" fmla="*/ 465685 h 4927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37403" h="4927602">
                <a:moveTo>
                  <a:pt x="710628" y="0"/>
                </a:moveTo>
                <a:lnTo>
                  <a:pt x="3537403" y="0"/>
                </a:lnTo>
                <a:lnTo>
                  <a:pt x="3537403" y="4927602"/>
                </a:lnTo>
                <a:lnTo>
                  <a:pt x="3475677" y="4877169"/>
                </a:lnTo>
                <a:lnTo>
                  <a:pt x="244943" y="1646434"/>
                </a:lnTo>
                <a:cubicBezTo>
                  <a:pt x="-81648" y="1321100"/>
                  <a:pt x="-81648" y="792274"/>
                  <a:pt x="244943" y="465685"/>
                </a:cubicBezTo>
                <a:close/>
              </a:path>
            </a:pathLst>
          </a:custGeom>
          <a:solidFill>
            <a:srgbClr val="45536C"/>
          </a:solidFill>
          <a:ln w="924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9" name="任意多边形: 形状 8"/>
          <p:cNvSpPr/>
          <p:nvPr/>
        </p:nvSpPr>
        <p:spPr>
          <a:xfrm>
            <a:off x="9940664" y="418821"/>
            <a:ext cx="2257243" cy="2257243"/>
          </a:xfrm>
          <a:custGeom>
            <a:avLst/>
            <a:gdLst>
              <a:gd name="connsiteX0" fmla="*/ 1613157 w 1663134"/>
              <a:gd name="connsiteY0" fmla="*/ 710789 h 1663134"/>
              <a:gd name="connsiteX1" fmla="*/ 952346 w 1663134"/>
              <a:gd name="connsiteY1" fmla="*/ 49977 h 1663134"/>
              <a:gd name="connsiteX2" fmla="*/ 710789 w 1663134"/>
              <a:gd name="connsiteY2" fmla="*/ 49977 h 1663134"/>
              <a:gd name="connsiteX3" fmla="*/ 49977 w 1663134"/>
              <a:gd name="connsiteY3" fmla="*/ 710789 h 1663134"/>
              <a:gd name="connsiteX4" fmla="*/ 49977 w 1663134"/>
              <a:gd name="connsiteY4" fmla="*/ 952346 h 1663134"/>
              <a:gd name="connsiteX5" fmla="*/ 710789 w 1663134"/>
              <a:gd name="connsiteY5" fmla="*/ 1613157 h 1663134"/>
              <a:gd name="connsiteX6" fmla="*/ 952346 w 1663134"/>
              <a:gd name="connsiteY6" fmla="*/ 1613157 h 1663134"/>
              <a:gd name="connsiteX7" fmla="*/ 1613157 w 1663134"/>
              <a:gd name="connsiteY7" fmla="*/ 952346 h 1663134"/>
              <a:gd name="connsiteX8" fmla="*/ 1613157 w 1663134"/>
              <a:gd name="connsiteY8" fmla="*/ 710789 h 1663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63134" h="1663134">
                <a:moveTo>
                  <a:pt x="1613157" y="710789"/>
                </a:moveTo>
                <a:lnTo>
                  <a:pt x="952346" y="49977"/>
                </a:lnTo>
                <a:cubicBezTo>
                  <a:pt x="885709" y="-16659"/>
                  <a:pt x="777425" y="-16659"/>
                  <a:pt x="710789" y="49977"/>
                </a:cubicBezTo>
                <a:lnTo>
                  <a:pt x="49977" y="710789"/>
                </a:lnTo>
                <a:cubicBezTo>
                  <a:pt x="-16659" y="777425"/>
                  <a:pt x="-16659" y="885709"/>
                  <a:pt x="49977" y="952346"/>
                </a:cubicBezTo>
                <a:lnTo>
                  <a:pt x="710789" y="1613157"/>
                </a:lnTo>
                <a:cubicBezTo>
                  <a:pt x="777425" y="1679793"/>
                  <a:pt x="885709" y="1679793"/>
                  <a:pt x="952346" y="1613157"/>
                </a:cubicBezTo>
                <a:lnTo>
                  <a:pt x="1613157" y="952346"/>
                </a:lnTo>
                <a:cubicBezTo>
                  <a:pt x="1679794" y="885709"/>
                  <a:pt x="1679794" y="777425"/>
                  <a:pt x="1613157" y="710789"/>
                </a:cubicBezTo>
                <a:close/>
              </a:path>
            </a:pathLst>
          </a:custGeom>
          <a:solidFill>
            <a:srgbClr val="EFC32C"/>
          </a:solidFill>
          <a:ln w="924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45" name="任意多边形: 形状 44"/>
          <p:cNvSpPr/>
          <p:nvPr/>
        </p:nvSpPr>
        <p:spPr>
          <a:xfrm rot="18858737">
            <a:off x="10916612" y="-352336"/>
            <a:ext cx="436304" cy="3373451"/>
          </a:xfrm>
          <a:custGeom>
            <a:avLst/>
            <a:gdLst>
              <a:gd name="connsiteX0" fmla="*/ 436304 w 1791539"/>
              <a:gd name="connsiteY0" fmla="*/ 0 h 3373451"/>
              <a:gd name="connsiteX1" fmla="*/ 1791539 w 1791539"/>
              <a:gd name="connsiteY1" fmla="*/ 1388166 h 3373451"/>
              <a:gd name="connsiteX2" fmla="*/ 0 w 1791539"/>
              <a:gd name="connsiteY2" fmla="*/ 3373451 h 3373451"/>
              <a:gd name="connsiteX3" fmla="*/ 0 w 1791539"/>
              <a:gd name="connsiteY3" fmla="*/ 635585 h 3373451"/>
              <a:gd name="connsiteX4" fmla="*/ 417406 w 1791539"/>
              <a:gd name="connsiteY4" fmla="*/ 5865 h 3373451"/>
              <a:gd name="connsiteX0-1" fmla="*/ 1791539 w 1882979"/>
              <a:gd name="connsiteY0-2" fmla="*/ 1388166 h 3373451"/>
              <a:gd name="connsiteX1-3" fmla="*/ 0 w 1882979"/>
              <a:gd name="connsiteY1-4" fmla="*/ 3373451 h 3373451"/>
              <a:gd name="connsiteX2-5" fmla="*/ 0 w 1882979"/>
              <a:gd name="connsiteY2-6" fmla="*/ 635585 h 3373451"/>
              <a:gd name="connsiteX3-7" fmla="*/ 417406 w 1882979"/>
              <a:gd name="connsiteY3-8" fmla="*/ 5865 h 3373451"/>
              <a:gd name="connsiteX4-9" fmla="*/ 436304 w 1882979"/>
              <a:gd name="connsiteY4-10" fmla="*/ 0 h 3373451"/>
              <a:gd name="connsiteX5" fmla="*/ 1882979 w 1882979"/>
              <a:gd name="connsiteY5" fmla="*/ 1479606 h 3373451"/>
              <a:gd name="connsiteX0-11" fmla="*/ 0 w 1882979"/>
              <a:gd name="connsiteY0-12" fmla="*/ 3373451 h 3373451"/>
              <a:gd name="connsiteX1-13" fmla="*/ 0 w 1882979"/>
              <a:gd name="connsiteY1-14" fmla="*/ 635585 h 3373451"/>
              <a:gd name="connsiteX2-15" fmla="*/ 417406 w 1882979"/>
              <a:gd name="connsiteY2-16" fmla="*/ 5865 h 3373451"/>
              <a:gd name="connsiteX3-17" fmla="*/ 436304 w 1882979"/>
              <a:gd name="connsiteY3-18" fmla="*/ 0 h 3373451"/>
              <a:gd name="connsiteX4-19" fmla="*/ 1882979 w 1882979"/>
              <a:gd name="connsiteY4-20" fmla="*/ 1479606 h 3373451"/>
              <a:gd name="connsiteX0-21" fmla="*/ 0 w 436304"/>
              <a:gd name="connsiteY0-22" fmla="*/ 3373451 h 3373451"/>
              <a:gd name="connsiteX1-23" fmla="*/ 0 w 436304"/>
              <a:gd name="connsiteY1-24" fmla="*/ 635585 h 3373451"/>
              <a:gd name="connsiteX2-25" fmla="*/ 417406 w 436304"/>
              <a:gd name="connsiteY2-26" fmla="*/ 5865 h 3373451"/>
              <a:gd name="connsiteX3-27" fmla="*/ 436304 w 436304"/>
              <a:gd name="connsiteY3-28" fmla="*/ 0 h 337345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436304" h="3373451">
                <a:moveTo>
                  <a:pt x="0" y="3373451"/>
                </a:moveTo>
                <a:lnTo>
                  <a:pt x="0" y="635585"/>
                </a:lnTo>
                <a:cubicBezTo>
                  <a:pt x="0" y="352501"/>
                  <a:pt x="172114" y="109615"/>
                  <a:pt x="417406" y="5865"/>
                </a:cubicBezTo>
                <a:lnTo>
                  <a:pt x="436304" y="0"/>
                </a:lnTo>
              </a:path>
            </a:pathLst>
          </a:custGeom>
          <a:noFill/>
          <a:ln w="349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39" name="组合 38"/>
          <p:cNvGrpSpPr/>
          <p:nvPr userDrawn="1"/>
        </p:nvGrpSpPr>
        <p:grpSpPr>
          <a:xfrm>
            <a:off x="-732258" y="4509413"/>
            <a:ext cx="1461280" cy="2253138"/>
            <a:chOff x="-732258" y="1954898"/>
            <a:chExt cx="1461280" cy="2253138"/>
          </a:xfrm>
        </p:grpSpPr>
        <p:sp>
          <p:nvSpPr>
            <p:cNvPr id="40" name="任意多边形: 形状 39"/>
            <p:cNvSpPr/>
            <p:nvPr/>
          </p:nvSpPr>
          <p:spPr>
            <a:xfrm rot="18858737">
              <a:off x="-750012" y="1972652"/>
              <a:ext cx="1496787" cy="1461280"/>
            </a:xfrm>
            <a:custGeom>
              <a:avLst/>
              <a:gdLst>
                <a:gd name="connsiteX0" fmla="*/ 1496787 w 1496787"/>
                <a:gd name="connsiteY0" fmla="*/ 0 h 1461280"/>
                <a:gd name="connsiteX1" fmla="*/ 1496787 w 1496787"/>
                <a:gd name="connsiteY1" fmla="*/ 1063670 h 1461280"/>
                <a:gd name="connsiteX2" fmla="*/ 1099177 w 1496787"/>
                <a:gd name="connsiteY2" fmla="*/ 1461280 h 1461280"/>
                <a:gd name="connsiteX3" fmla="*/ 0 w 1496787"/>
                <a:gd name="connsiteY3" fmla="*/ 1461280 h 146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6787" h="1461280">
                  <a:moveTo>
                    <a:pt x="1496787" y="0"/>
                  </a:moveTo>
                  <a:lnTo>
                    <a:pt x="1496787" y="1063670"/>
                  </a:lnTo>
                  <a:cubicBezTo>
                    <a:pt x="1496787" y="1283264"/>
                    <a:pt x="1318771" y="1461280"/>
                    <a:pt x="1099177" y="1461280"/>
                  </a:cubicBezTo>
                  <a:lnTo>
                    <a:pt x="0" y="1461280"/>
                  </a:lnTo>
                  <a:close/>
                </a:path>
              </a:pathLst>
            </a:custGeom>
            <a:solidFill>
              <a:srgbClr val="45536C"/>
            </a:solidFill>
            <a:ln w="349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1" name="任意多边形: 形状 40"/>
            <p:cNvSpPr/>
            <p:nvPr/>
          </p:nvSpPr>
          <p:spPr>
            <a:xfrm rot="18858737">
              <a:off x="-555543" y="3142009"/>
              <a:ext cx="1078823" cy="1053231"/>
            </a:xfrm>
            <a:custGeom>
              <a:avLst/>
              <a:gdLst>
                <a:gd name="connsiteX0" fmla="*/ 1078823 w 1078823"/>
                <a:gd name="connsiteY0" fmla="*/ 0 h 1053231"/>
                <a:gd name="connsiteX1" fmla="*/ 1078823 w 1078823"/>
                <a:gd name="connsiteY1" fmla="*/ 877937 h 1053231"/>
                <a:gd name="connsiteX2" fmla="*/ 903529 w 1078823"/>
                <a:gd name="connsiteY2" fmla="*/ 1053231 h 1053231"/>
                <a:gd name="connsiteX3" fmla="*/ 0 w 1078823"/>
                <a:gd name="connsiteY3" fmla="*/ 1053231 h 1053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8823" h="1053231">
                  <a:moveTo>
                    <a:pt x="1078823" y="0"/>
                  </a:moveTo>
                  <a:lnTo>
                    <a:pt x="1078823" y="877937"/>
                  </a:lnTo>
                  <a:cubicBezTo>
                    <a:pt x="1078823" y="974749"/>
                    <a:pt x="1000341" y="1053231"/>
                    <a:pt x="903529" y="1053231"/>
                  </a:cubicBezTo>
                  <a:lnTo>
                    <a:pt x="0" y="1053231"/>
                  </a:lnTo>
                  <a:close/>
                </a:path>
              </a:pathLst>
            </a:custGeom>
            <a:solidFill>
              <a:srgbClr val="EFC32C"/>
            </a:solidFill>
            <a:ln w="349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9245600" y="0"/>
            <a:ext cx="3474289" cy="4108556"/>
            <a:chOff x="8654597" y="0"/>
            <a:chExt cx="4166892" cy="4927602"/>
          </a:xfrm>
        </p:grpSpPr>
        <p:sp>
          <p:nvSpPr>
            <p:cNvPr id="44" name="任意多边形: 形状 43"/>
            <p:cNvSpPr/>
            <p:nvPr/>
          </p:nvSpPr>
          <p:spPr>
            <a:xfrm>
              <a:off x="8654597" y="0"/>
              <a:ext cx="3537403" cy="4927602"/>
            </a:xfrm>
            <a:custGeom>
              <a:avLst/>
              <a:gdLst>
                <a:gd name="connsiteX0" fmla="*/ 710628 w 3537403"/>
                <a:gd name="connsiteY0" fmla="*/ 0 h 4927602"/>
                <a:gd name="connsiteX1" fmla="*/ 3537403 w 3537403"/>
                <a:gd name="connsiteY1" fmla="*/ 0 h 4927602"/>
                <a:gd name="connsiteX2" fmla="*/ 3537403 w 3537403"/>
                <a:gd name="connsiteY2" fmla="*/ 4927602 h 4927602"/>
                <a:gd name="connsiteX3" fmla="*/ 3475677 w 3537403"/>
                <a:gd name="connsiteY3" fmla="*/ 4877169 h 4927602"/>
                <a:gd name="connsiteX4" fmla="*/ 244943 w 3537403"/>
                <a:gd name="connsiteY4" fmla="*/ 1646434 h 4927602"/>
                <a:gd name="connsiteX5" fmla="*/ 244943 w 3537403"/>
                <a:gd name="connsiteY5" fmla="*/ 465685 h 4927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37403" h="4927602">
                  <a:moveTo>
                    <a:pt x="710628" y="0"/>
                  </a:moveTo>
                  <a:lnTo>
                    <a:pt x="3537403" y="0"/>
                  </a:lnTo>
                  <a:lnTo>
                    <a:pt x="3537403" y="4927602"/>
                  </a:lnTo>
                  <a:lnTo>
                    <a:pt x="3475677" y="4877169"/>
                  </a:lnTo>
                  <a:lnTo>
                    <a:pt x="244943" y="1646434"/>
                  </a:lnTo>
                  <a:cubicBezTo>
                    <a:pt x="-81648" y="1321100"/>
                    <a:pt x="-81648" y="792274"/>
                    <a:pt x="244943" y="465685"/>
                  </a:cubicBezTo>
                  <a:close/>
                </a:path>
              </a:pathLst>
            </a:custGeom>
            <a:solidFill>
              <a:srgbClr val="45536C"/>
            </a:solidFill>
            <a:ln w="924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任意多边形: 形状 8"/>
            <p:cNvSpPr/>
            <p:nvPr/>
          </p:nvSpPr>
          <p:spPr>
            <a:xfrm>
              <a:off x="9940664" y="418821"/>
              <a:ext cx="2257243" cy="2257243"/>
            </a:xfrm>
            <a:custGeom>
              <a:avLst/>
              <a:gdLst>
                <a:gd name="connsiteX0" fmla="*/ 1613157 w 1663134"/>
                <a:gd name="connsiteY0" fmla="*/ 710789 h 1663134"/>
                <a:gd name="connsiteX1" fmla="*/ 952346 w 1663134"/>
                <a:gd name="connsiteY1" fmla="*/ 49977 h 1663134"/>
                <a:gd name="connsiteX2" fmla="*/ 710789 w 1663134"/>
                <a:gd name="connsiteY2" fmla="*/ 49977 h 1663134"/>
                <a:gd name="connsiteX3" fmla="*/ 49977 w 1663134"/>
                <a:gd name="connsiteY3" fmla="*/ 710789 h 1663134"/>
                <a:gd name="connsiteX4" fmla="*/ 49977 w 1663134"/>
                <a:gd name="connsiteY4" fmla="*/ 952346 h 1663134"/>
                <a:gd name="connsiteX5" fmla="*/ 710789 w 1663134"/>
                <a:gd name="connsiteY5" fmla="*/ 1613157 h 1663134"/>
                <a:gd name="connsiteX6" fmla="*/ 952346 w 1663134"/>
                <a:gd name="connsiteY6" fmla="*/ 1613157 h 1663134"/>
                <a:gd name="connsiteX7" fmla="*/ 1613157 w 1663134"/>
                <a:gd name="connsiteY7" fmla="*/ 952346 h 1663134"/>
                <a:gd name="connsiteX8" fmla="*/ 1613157 w 1663134"/>
                <a:gd name="connsiteY8" fmla="*/ 710789 h 1663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63134" h="1663134">
                  <a:moveTo>
                    <a:pt x="1613157" y="710789"/>
                  </a:moveTo>
                  <a:lnTo>
                    <a:pt x="952346" y="49977"/>
                  </a:lnTo>
                  <a:cubicBezTo>
                    <a:pt x="885709" y="-16659"/>
                    <a:pt x="777425" y="-16659"/>
                    <a:pt x="710789" y="49977"/>
                  </a:cubicBezTo>
                  <a:lnTo>
                    <a:pt x="49977" y="710789"/>
                  </a:lnTo>
                  <a:cubicBezTo>
                    <a:pt x="-16659" y="777425"/>
                    <a:pt x="-16659" y="885709"/>
                    <a:pt x="49977" y="952346"/>
                  </a:cubicBezTo>
                  <a:lnTo>
                    <a:pt x="710789" y="1613157"/>
                  </a:lnTo>
                  <a:cubicBezTo>
                    <a:pt x="777425" y="1679793"/>
                    <a:pt x="885709" y="1679793"/>
                    <a:pt x="952346" y="1613157"/>
                  </a:cubicBezTo>
                  <a:lnTo>
                    <a:pt x="1613157" y="952346"/>
                  </a:lnTo>
                  <a:cubicBezTo>
                    <a:pt x="1679794" y="885709"/>
                    <a:pt x="1679794" y="777425"/>
                    <a:pt x="1613157" y="710789"/>
                  </a:cubicBezTo>
                  <a:close/>
                </a:path>
              </a:pathLst>
            </a:custGeom>
            <a:solidFill>
              <a:srgbClr val="EFC32C"/>
            </a:solidFill>
            <a:ln w="92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5" name="任意多边形: 形状 44"/>
            <p:cNvSpPr/>
            <p:nvPr/>
          </p:nvSpPr>
          <p:spPr>
            <a:xfrm rot="18858737">
              <a:off x="10916612" y="-352336"/>
              <a:ext cx="436304" cy="3373451"/>
            </a:xfrm>
            <a:custGeom>
              <a:avLst/>
              <a:gdLst>
                <a:gd name="connsiteX0" fmla="*/ 436304 w 1791539"/>
                <a:gd name="connsiteY0" fmla="*/ 0 h 3373451"/>
                <a:gd name="connsiteX1" fmla="*/ 1791539 w 1791539"/>
                <a:gd name="connsiteY1" fmla="*/ 1388166 h 3373451"/>
                <a:gd name="connsiteX2" fmla="*/ 0 w 1791539"/>
                <a:gd name="connsiteY2" fmla="*/ 3373451 h 3373451"/>
                <a:gd name="connsiteX3" fmla="*/ 0 w 1791539"/>
                <a:gd name="connsiteY3" fmla="*/ 635585 h 3373451"/>
                <a:gd name="connsiteX4" fmla="*/ 417406 w 1791539"/>
                <a:gd name="connsiteY4" fmla="*/ 5865 h 3373451"/>
                <a:gd name="connsiteX0-1" fmla="*/ 1791539 w 1882979"/>
                <a:gd name="connsiteY0-2" fmla="*/ 1388166 h 3373451"/>
                <a:gd name="connsiteX1-3" fmla="*/ 0 w 1882979"/>
                <a:gd name="connsiteY1-4" fmla="*/ 3373451 h 3373451"/>
                <a:gd name="connsiteX2-5" fmla="*/ 0 w 1882979"/>
                <a:gd name="connsiteY2-6" fmla="*/ 635585 h 3373451"/>
                <a:gd name="connsiteX3-7" fmla="*/ 417406 w 1882979"/>
                <a:gd name="connsiteY3-8" fmla="*/ 5865 h 3373451"/>
                <a:gd name="connsiteX4-9" fmla="*/ 436304 w 1882979"/>
                <a:gd name="connsiteY4-10" fmla="*/ 0 h 3373451"/>
                <a:gd name="connsiteX5" fmla="*/ 1882979 w 1882979"/>
                <a:gd name="connsiteY5" fmla="*/ 1479606 h 3373451"/>
                <a:gd name="connsiteX0-11" fmla="*/ 0 w 1882979"/>
                <a:gd name="connsiteY0-12" fmla="*/ 3373451 h 3373451"/>
                <a:gd name="connsiteX1-13" fmla="*/ 0 w 1882979"/>
                <a:gd name="connsiteY1-14" fmla="*/ 635585 h 3373451"/>
                <a:gd name="connsiteX2-15" fmla="*/ 417406 w 1882979"/>
                <a:gd name="connsiteY2-16" fmla="*/ 5865 h 3373451"/>
                <a:gd name="connsiteX3-17" fmla="*/ 436304 w 1882979"/>
                <a:gd name="connsiteY3-18" fmla="*/ 0 h 3373451"/>
                <a:gd name="connsiteX4-19" fmla="*/ 1882979 w 1882979"/>
                <a:gd name="connsiteY4-20" fmla="*/ 1479606 h 3373451"/>
                <a:gd name="connsiteX0-21" fmla="*/ 0 w 436304"/>
                <a:gd name="connsiteY0-22" fmla="*/ 3373451 h 3373451"/>
                <a:gd name="connsiteX1-23" fmla="*/ 0 w 436304"/>
                <a:gd name="connsiteY1-24" fmla="*/ 635585 h 3373451"/>
                <a:gd name="connsiteX2-25" fmla="*/ 417406 w 436304"/>
                <a:gd name="connsiteY2-26" fmla="*/ 5865 h 3373451"/>
                <a:gd name="connsiteX3-27" fmla="*/ 436304 w 436304"/>
                <a:gd name="connsiteY3-28" fmla="*/ 0 h 337345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436304" h="3373451">
                  <a:moveTo>
                    <a:pt x="0" y="3373451"/>
                  </a:moveTo>
                  <a:lnTo>
                    <a:pt x="0" y="635585"/>
                  </a:lnTo>
                  <a:cubicBezTo>
                    <a:pt x="0" y="352501"/>
                    <a:pt x="172114" y="109615"/>
                    <a:pt x="417406" y="5865"/>
                  </a:cubicBezTo>
                  <a:lnTo>
                    <a:pt x="436304" y="0"/>
                  </a:lnTo>
                </a:path>
              </a:pathLst>
            </a:custGeom>
            <a:noFill/>
            <a:ln w="349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10" name="组合 9"/>
          <p:cNvGrpSpPr/>
          <p:nvPr userDrawn="1"/>
        </p:nvGrpSpPr>
        <p:grpSpPr>
          <a:xfrm rot="10800000">
            <a:off x="-457200" y="3313630"/>
            <a:ext cx="2997200" cy="3544370"/>
            <a:chOff x="8654597" y="0"/>
            <a:chExt cx="4166892" cy="4927602"/>
          </a:xfrm>
        </p:grpSpPr>
        <p:sp>
          <p:nvSpPr>
            <p:cNvPr id="11" name="任意多边形: 形状 10"/>
            <p:cNvSpPr/>
            <p:nvPr/>
          </p:nvSpPr>
          <p:spPr>
            <a:xfrm>
              <a:off x="8654597" y="0"/>
              <a:ext cx="3537403" cy="4927602"/>
            </a:xfrm>
            <a:custGeom>
              <a:avLst/>
              <a:gdLst>
                <a:gd name="connsiteX0" fmla="*/ 710628 w 3537403"/>
                <a:gd name="connsiteY0" fmla="*/ 0 h 4927602"/>
                <a:gd name="connsiteX1" fmla="*/ 3537403 w 3537403"/>
                <a:gd name="connsiteY1" fmla="*/ 0 h 4927602"/>
                <a:gd name="connsiteX2" fmla="*/ 3537403 w 3537403"/>
                <a:gd name="connsiteY2" fmla="*/ 4927602 h 4927602"/>
                <a:gd name="connsiteX3" fmla="*/ 3475677 w 3537403"/>
                <a:gd name="connsiteY3" fmla="*/ 4877169 h 4927602"/>
                <a:gd name="connsiteX4" fmla="*/ 244943 w 3537403"/>
                <a:gd name="connsiteY4" fmla="*/ 1646434 h 4927602"/>
                <a:gd name="connsiteX5" fmla="*/ 244943 w 3537403"/>
                <a:gd name="connsiteY5" fmla="*/ 465685 h 4927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37403" h="4927602">
                  <a:moveTo>
                    <a:pt x="710628" y="0"/>
                  </a:moveTo>
                  <a:lnTo>
                    <a:pt x="3537403" y="0"/>
                  </a:lnTo>
                  <a:lnTo>
                    <a:pt x="3537403" y="4927602"/>
                  </a:lnTo>
                  <a:lnTo>
                    <a:pt x="3475677" y="4877169"/>
                  </a:lnTo>
                  <a:lnTo>
                    <a:pt x="244943" y="1646434"/>
                  </a:lnTo>
                  <a:cubicBezTo>
                    <a:pt x="-81648" y="1321100"/>
                    <a:pt x="-81648" y="792274"/>
                    <a:pt x="244943" y="465685"/>
                  </a:cubicBezTo>
                  <a:close/>
                </a:path>
              </a:pathLst>
            </a:custGeom>
            <a:solidFill>
              <a:srgbClr val="45536C"/>
            </a:solidFill>
            <a:ln w="924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" name="任意多边形: 形状 11"/>
            <p:cNvSpPr/>
            <p:nvPr/>
          </p:nvSpPr>
          <p:spPr>
            <a:xfrm>
              <a:off x="9940664" y="418821"/>
              <a:ext cx="2257243" cy="2257243"/>
            </a:xfrm>
            <a:custGeom>
              <a:avLst/>
              <a:gdLst>
                <a:gd name="connsiteX0" fmla="*/ 1613157 w 1663134"/>
                <a:gd name="connsiteY0" fmla="*/ 710789 h 1663134"/>
                <a:gd name="connsiteX1" fmla="*/ 952346 w 1663134"/>
                <a:gd name="connsiteY1" fmla="*/ 49977 h 1663134"/>
                <a:gd name="connsiteX2" fmla="*/ 710789 w 1663134"/>
                <a:gd name="connsiteY2" fmla="*/ 49977 h 1663134"/>
                <a:gd name="connsiteX3" fmla="*/ 49977 w 1663134"/>
                <a:gd name="connsiteY3" fmla="*/ 710789 h 1663134"/>
                <a:gd name="connsiteX4" fmla="*/ 49977 w 1663134"/>
                <a:gd name="connsiteY4" fmla="*/ 952346 h 1663134"/>
                <a:gd name="connsiteX5" fmla="*/ 710789 w 1663134"/>
                <a:gd name="connsiteY5" fmla="*/ 1613157 h 1663134"/>
                <a:gd name="connsiteX6" fmla="*/ 952346 w 1663134"/>
                <a:gd name="connsiteY6" fmla="*/ 1613157 h 1663134"/>
                <a:gd name="connsiteX7" fmla="*/ 1613157 w 1663134"/>
                <a:gd name="connsiteY7" fmla="*/ 952346 h 1663134"/>
                <a:gd name="connsiteX8" fmla="*/ 1613157 w 1663134"/>
                <a:gd name="connsiteY8" fmla="*/ 710789 h 1663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63134" h="1663134">
                  <a:moveTo>
                    <a:pt x="1613157" y="710789"/>
                  </a:moveTo>
                  <a:lnTo>
                    <a:pt x="952346" y="49977"/>
                  </a:lnTo>
                  <a:cubicBezTo>
                    <a:pt x="885709" y="-16659"/>
                    <a:pt x="777425" y="-16659"/>
                    <a:pt x="710789" y="49977"/>
                  </a:cubicBezTo>
                  <a:lnTo>
                    <a:pt x="49977" y="710789"/>
                  </a:lnTo>
                  <a:cubicBezTo>
                    <a:pt x="-16659" y="777425"/>
                    <a:pt x="-16659" y="885709"/>
                    <a:pt x="49977" y="952346"/>
                  </a:cubicBezTo>
                  <a:lnTo>
                    <a:pt x="710789" y="1613157"/>
                  </a:lnTo>
                  <a:cubicBezTo>
                    <a:pt x="777425" y="1679793"/>
                    <a:pt x="885709" y="1679793"/>
                    <a:pt x="952346" y="1613157"/>
                  </a:cubicBezTo>
                  <a:lnTo>
                    <a:pt x="1613157" y="952346"/>
                  </a:lnTo>
                  <a:cubicBezTo>
                    <a:pt x="1679794" y="885709"/>
                    <a:pt x="1679794" y="777425"/>
                    <a:pt x="1613157" y="710789"/>
                  </a:cubicBezTo>
                  <a:close/>
                </a:path>
              </a:pathLst>
            </a:custGeom>
            <a:solidFill>
              <a:srgbClr val="EFC32C"/>
            </a:solidFill>
            <a:ln w="92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3" name="任意多边形: 形状 12"/>
            <p:cNvSpPr/>
            <p:nvPr/>
          </p:nvSpPr>
          <p:spPr>
            <a:xfrm rot="18858737">
              <a:off x="10916612" y="-352336"/>
              <a:ext cx="436304" cy="3373451"/>
            </a:xfrm>
            <a:custGeom>
              <a:avLst/>
              <a:gdLst>
                <a:gd name="connsiteX0" fmla="*/ 436304 w 1791539"/>
                <a:gd name="connsiteY0" fmla="*/ 0 h 3373451"/>
                <a:gd name="connsiteX1" fmla="*/ 1791539 w 1791539"/>
                <a:gd name="connsiteY1" fmla="*/ 1388166 h 3373451"/>
                <a:gd name="connsiteX2" fmla="*/ 0 w 1791539"/>
                <a:gd name="connsiteY2" fmla="*/ 3373451 h 3373451"/>
                <a:gd name="connsiteX3" fmla="*/ 0 w 1791539"/>
                <a:gd name="connsiteY3" fmla="*/ 635585 h 3373451"/>
                <a:gd name="connsiteX4" fmla="*/ 417406 w 1791539"/>
                <a:gd name="connsiteY4" fmla="*/ 5865 h 3373451"/>
                <a:gd name="connsiteX0-1" fmla="*/ 1791539 w 1882979"/>
                <a:gd name="connsiteY0-2" fmla="*/ 1388166 h 3373451"/>
                <a:gd name="connsiteX1-3" fmla="*/ 0 w 1882979"/>
                <a:gd name="connsiteY1-4" fmla="*/ 3373451 h 3373451"/>
                <a:gd name="connsiteX2-5" fmla="*/ 0 w 1882979"/>
                <a:gd name="connsiteY2-6" fmla="*/ 635585 h 3373451"/>
                <a:gd name="connsiteX3-7" fmla="*/ 417406 w 1882979"/>
                <a:gd name="connsiteY3-8" fmla="*/ 5865 h 3373451"/>
                <a:gd name="connsiteX4-9" fmla="*/ 436304 w 1882979"/>
                <a:gd name="connsiteY4-10" fmla="*/ 0 h 3373451"/>
                <a:gd name="connsiteX5" fmla="*/ 1882979 w 1882979"/>
                <a:gd name="connsiteY5" fmla="*/ 1479606 h 3373451"/>
                <a:gd name="connsiteX0-11" fmla="*/ 0 w 1882979"/>
                <a:gd name="connsiteY0-12" fmla="*/ 3373451 h 3373451"/>
                <a:gd name="connsiteX1-13" fmla="*/ 0 w 1882979"/>
                <a:gd name="connsiteY1-14" fmla="*/ 635585 h 3373451"/>
                <a:gd name="connsiteX2-15" fmla="*/ 417406 w 1882979"/>
                <a:gd name="connsiteY2-16" fmla="*/ 5865 h 3373451"/>
                <a:gd name="connsiteX3-17" fmla="*/ 436304 w 1882979"/>
                <a:gd name="connsiteY3-18" fmla="*/ 0 h 3373451"/>
                <a:gd name="connsiteX4-19" fmla="*/ 1882979 w 1882979"/>
                <a:gd name="connsiteY4-20" fmla="*/ 1479606 h 3373451"/>
                <a:gd name="connsiteX0-21" fmla="*/ 0 w 436304"/>
                <a:gd name="connsiteY0-22" fmla="*/ 3373451 h 3373451"/>
                <a:gd name="connsiteX1-23" fmla="*/ 0 w 436304"/>
                <a:gd name="connsiteY1-24" fmla="*/ 635585 h 3373451"/>
                <a:gd name="connsiteX2-25" fmla="*/ 417406 w 436304"/>
                <a:gd name="connsiteY2-26" fmla="*/ 5865 h 3373451"/>
                <a:gd name="connsiteX3-27" fmla="*/ 436304 w 436304"/>
                <a:gd name="connsiteY3-28" fmla="*/ 0 h 337345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436304" h="3373451">
                  <a:moveTo>
                    <a:pt x="0" y="3373451"/>
                  </a:moveTo>
                  <a:lnTo>
                    <a:pt x="0" y="635585"/>
                  </a:lnTo>
                  <a:cubicBezTo>
                    <a:pt x="0" y="352501"/>
                    <a:pt x="172114" y="109615"/>
                    <a:pt x="417406" y="5865"/>
                  </a:cubicBezTo>
                  <a:lnTo>
                    <a:pt x="436304" y="0"/>
                  </a:lnTo>
                </a:path>
              </a:pathLst>
            </a:custGeom>
            <a:noFill/>
            <a:ln w="349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 userDrawn="1"/>
        </p:nvGrpSpPr>
        <p:grpSpPr>
          <a:xfrm>
            <a:off x="656546" y="947070"/>
            <a:ext cx="10853509" cy="56002"/>
            <a:chOff x="919391" y="3550570"/>
            <a:chExt cx="10853509" cy="56002"/>
          </a:xfrm>
        </p:grpSpPr>
        <p:cxnSp>
          <p:nvCxnSpPr>
            <p:cNvPr id="11" name="直接连接符 10"/>
            <p:cNvCxnSpPr/>
            <p:nvPr userDrawn="1"/>
          </p:nvCxnSpPr>
          <p:spPr>
            <a:xfrm>
              <a:off x="919391" y="3573561"/>
              <a:ext cx="10853509" cy="0"/>
            </a:xfrm>
            <a:prstGeom prst="line">
              <a:avLst/>
            </a:prstGeom>
            <a:ln w="6350">
              <a:solidFill>
                <a:srgbClr val="EFC32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矩形 11"/>
            <p:cNvSpPr/>
            <p:nvPr userDrawn="1"/>
          </p:nvSpPr>
          <p:spPr>
            <a:xfrm>
              <a:off x="919391" y="3550570"/>
              <a:ext cx="1141787" cy="56002"/>
            </a:xfrm>
            <a:prstGeom prst="rect">
              <a:avLst/>
            </a:prstGeom>
            <a:solidFill>
              <a:srgbClr val="EFC3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13" name="Shape 13"/>
          <p:cNvSpPr txBox="1"/>
          <p:nvPr userDrawn="1"/>
        </p:nvSpPr>
        <p:spPr>
          <a:xfrm>
            <a:off x="10475912" y="522361"/>
            <a:ext cx="1094096" cy="276981"/>
          </a:xfrm>
          <a:prstGeom prst="rect">
            <a:avLst/>
          </a:prstGeom>
          <a:noFill/>
          <a:ln>
            <a:noFill/>
          </a:ln>
        </p:spPr>
        <p:txBody>
          <a:bodyPr lIns="91413" tIns="45700" rIns="91413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zh-CN" altLang="en-US" sz="1400" b="0" i="0" u="none" strike="noStrike" cap="none" dirty="0">
                <a:solidFill>
                  <a:srgbClr val="45536C"/>
                </a:solidFill>
                <a:latin typeface="+mj-ea"/>
                <a:ea typeface="+mj-ea"/>
                <a:cs typeface="Lato"/>
                <a:sym typeface="Lato"/>
              </a:rPr>
              <a:t>第 </a:t>
            </a:r>
            <a:fld id="{00000000-1234-1234-1234-123412341234}" type="slidenum">
              <a:rPr lang="en-US" altLang="en-US" sz="1400" b="0" i="0" u="none" strike="noStrike" cap="none" dirty="0" smtClean="0">
                <a:solidFill>
                  <a:srgbClr val="45536C"/>
                </a:solidFill>
                <a:latin typeface="+mj-ea"/>
                <a:ea typeface="+mj-ea"/>
                <a:cs typeface="Lato"/>
                <a:sym typeface="Lato"/>
              </a:rPr>
            </a:fld>
            <a:r>
              <a:rPr lang="en-US" sz="1400" b="0" i="0" u="none" strike="noStrike" cap="none" dirty="0">
                <a:solidFill>
                  <a:srgbClr val="45536C"/>
                </a:solidFill>
                <a:latin typeface="+mj-ea"/>
                <a:ea typeface="+mj-ea"/>
                <a:cs typeface="Lato"/>
                <a:sym typeface="Lato"/>
              </a:rPr>
              <a:t> </a:t>
            </a:r>
            <a:r>
              <a:rPr lang="zh-CN" altLang="en-US" sz="1400" b="0" i="0" u="none" strike="noStrike" cap="none" dirty="0">
                <a:solidFill>
                  <a:srgbClr val="45536C"/>
                </a:solidFill>
                <a:latin typeface="+mj-ea"/>
                <a:ea typeface="+mj-ea"/>
                <a:cs typeface="Lato"/>
                <a:sym typeface="Lato"/>
              </a:rPr>
              <a:t>页</a:t>
            </a:r>
            <a:endParaRPr lang="en-US" sz="1400" b="0" i="0" u="none" strike="noStrike" cap="none" dirty="0">
              <a:solidFill>
                <a:srgbClr val="45536C"/>
              </a:solidFill>
              <a:latin typeface="+mj-ea"/>
              <a:ea typeface="+mj-ea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.xml"/><Relationship Id="rId8" Type="http://schemas.openxmlformats.org/officeDocument/2006/relationships/image" Target="../media/image16.svg"/><Relationship Id="rId7" Type="http://schemas.openxmlformats.org/officeDocument/2006/relationships/image" Target="../media/image15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.png"/><Relationship Id="rId2" Type="http://schemas.openxmlformats.org/officeDocument/2006/relationships/tags" Target="../tags/tag3.xml"/><Relationship Id="rId1" Type="http://schemas.openxmlformats.org/officeDocument/2006/relationships/tags" Target="../tags/tag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.xml"/><Relationship Id="rId8" Type="http://schemas.openxmlformats.org/officeDocument/2006/relationships/image" Target="../media/image16.svg"/><Relationship Id="rId7" Type="http://schemas.openxmlformats.org/officeDocument/2006/relationships/image" Target="../media/image15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/>
          <p:cNvSpPr txBox="1"/>
          <p:nvPr/>
        </p:nvSpPr>
        <p:spPr>
          <a:xfrm>
            <a:off x="1258218" y="3608188"/>
            <a:ext cx="63921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关于“滴答”网约车运营管理系统项目整体计划展示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8" name="文本框 2"/>
          <p:cNvSpPr txBox="1"/>
          <p:nvPr>
            <p:custDataLst>
              <p:tags r:id="rId1"/>
            </p:custDataLst>
          </p:nvPr>
        </p:nvSpPr>
        <p:spPr>
          <a:xfrm>
            <a:off x="1199902" y="2159645"/>
            <a:ext cx="6392195" cy="1015663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R="0" lvl="0" indent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5400" b="1" i="0" u="none" strike="noStrike" cap="none" spc="0" normalizeH="0" baseline="0">
                <a:ln>
                  <a:noFill/>
                </a:ln>
                <a:gradFill>
                  <a:gsLst>
                    <a:gs pos="0">
                      <a:srgbClr val="CDA23D"/>
                    </a:gs>
                    <a:gs pos="55000">
                      <a:srgbClr val="E1B64A"/>
                    </a:gs>
                    <a:gs pos="100000">
                      <a:srgbClr val="F7E880">
                        <a:lumMod val="99000"/>
                      </a:srgbClr>
                    </a:gs>
                  </a:gsLst>
                  <a:lin ang="2700000" scaled="1"/>
                </a:gradFill>
                <a:effectLst/>
                <a:uLnTx/>
                <a:uFillTx/>
                <a:latin typeface="Arial" panose="020B0604020202020204"/>
                <a:ea typeface="微软雅黑" panose="020B050302020402020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6000" b="1" i="0" u="none" strike="noStrike" kern="1200" cap="none" spc="0" normalizeH="0" baseline="0" dirty="0">
                <a:ln>
                  <a:noFill/>
                </a:ln>
                <a:solidFill>
                  <a:srgbClr val="45536C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项目计划书</a:t>
            </a:r>
            <a:endParaRPr kumimoji="0" lang="en-US" sz="6000" b="1" i="0" u="none" strike="noStrike" kern="1200" cap="none" spc="0" normalizeH="0" baseline="0" noProof="0" dirty="0">
              <a:ln>
                <a:noFill/>
              </a:ln>
              <a:solidFill>
                <a:srgbClr val="45536C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9" name="圆角矩形 23"/>
          <p:cNvSpPr/>
          <p:nvPr/>
        </p:nvSpPr>
        <p:spPr>
          <a:xfrm>
            <a:off x="1257935" y="4777105"/>
            <a:ext cx="2374900" cy="608330"/>
          </a:xfrm>
          <a:prstGeom prst="roundRect">
            <a:avLst>
              <a:gd name="adj" fmla="val 50000"/>
            </a:avLst>
          </a:prstGeom>
          <a:solidFill>
            <a:srgbClr val="EFC3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dirty="0">
                <a:solidFill>
                  <a:schemeClr val="bg1"/>
                </a:solidFill>
                <a:cs typeface="+mn-ea"/>
                <a:sym typeface="+mn-lt"/>
              </a:rPr>
              <a:t>工业软件</a:t>
            </a:r>
            <a:r>
              <a:rPr lang="en-US" altLang="zh-CN" sz="1600" dirty="0">
                <a:solidFill>
                  <a:schemeClr val="bg1"/>
                </a:solidFill>
                <a:cs typeface="+mn-ea"/>
                <a:sym typeface="+mn-lt"/>
              </a:rPr>
              <a:t> </a:t>
            </a:r>
            <a:r>
              <a:rPr lang="zh-CN" altLang="en-US" sz="1600" dirty="0">
                <a:solidFill>
                  <a:schemeClr val="bg1"/>
                </a:solidFill>
                <a:cs typeface="+mn-ea"/>
                <a:sym typeface="+mn-lt"/>
              </a:rPr>
              <a:t>李彦浩  </a:t>
            </a:r>
            <a:r>
              <a:rPr lang="en-US" altLang="zh-CN" sz="1600" dirty="0">
                <a:solidFill>
                  <a:schemeClr val="bg1"/>
                </a:solidFill>
                <a:cs typeface="+mn-ea"/>
                <a:sym typeface="+mn-lt"/>
              </a:rPr>
              <a:t>2023.10.23</a:t>
            </a:r>
            <a:endParaRPr kumimoji="0" lang="zh-CN" altLang="en-US" sz="16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267900" y="1723445"/>
            <a:ext cx="2269504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dist">
              <a:defRPr/>
            </a:pPr>
            <a:r>
              <a:rPr lang="en-US" altLang="zh-CN" sz="17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PROJECT PLAN</a:t>
            </a:r>
            <a:endParaRPr lang="en-US" altLang="zh-CN" sz="17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1267900" y="3367471"/>
            <a:ext cx="6177929" cy="0"/>
          </a:xfrm>
          <a:prstGeom prst="line">
            <a:avLst/>
          </a:prstGeom>
          <a:ln>
            <a:solidFill>
              <a:srgbClr val="EFC3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1267900" y="3354771"/>
            <a:ext cx="1195900" cy="48549"/>
          </a:xfrm>
          <a:prstGeom prst="rect">
            <a:avLst/>
          </a:prstGeom>
          <a:solidFill>
            <a:srgbClr val="EFC3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>
            <a:off x="6279134" y="1701538"/>
            <a:ext cx="4670659" cy="1051545"/>
            <a:chOff x="7341747" y="2106690"/>
            <a:chExt cx="4670659" cy="1051545"/>
          </a:xfrm>
        </p:grpSpPr>
        <p:sp>
          <p:nvSpPr>
            <p:cNvPr id="18" name="文本框 17"/>
            <p:cNvSpPr txBox="1"/>
            <p:nvPr/>
          </p:nvSpPr>
          <p:spPr>
            <a:xfrm>
              <a:off x="7341748" y="2106690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b="1" dirty="0">
                  <a:solidFill>
                    <a:srgbClr val="45536C"/>
                  </a:solidFill>
                  <a:cs typeface="+mn-ea"/>
                  <a:sym typeface="+mn-lt"/>
                </a:rPr>
                <a:t>用户规模</a:t>
              </a:r>
              <a:endParaRPr lang="zh-CN" altLang="en-US" sz="2400" b="1" dirty="0">
                <a:solidFill>
                  <a:srgbClr val="45536C"/>
                </a:solidFill>
                <a:cs typeface="+mn-ea"/>
                <a:sym typeface="+mn-lt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7341747" y="2544862"/>
              <a:ext cx="4670659" cy="6133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需要确定网约车运营管理系统的用户大致体量，考虑这些用户在系统中的活动频率、并发量以及使用高峰期等因素。</a:t>
              </a:r>
              <a:endPara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6308163" y="3225717"/>
            <a:ext cx="4670659" cy="1051545"/>
            <a:chOff x="7341748" y="2106690"/>
            <a:chExt cx="4670659" cy="1051545"/>
          </a:xfrm>
        </p:grpSpPr>
        <p:sp>
          <p:nvSpPr>
            <p:cNvPr id="14" name="文本框 13"/>
            <p:cNvSpPr txBox="1"/>
            <p:nvPr/>
          </p:nvSpPr>
          <p:spPr>
            <a:xfrm>
              <a:off x="7341748" y="2106690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b="1" dirty="0">
                  <a:solidFill>
                    <a:srgbClr val="45536C"/>
                  </a:solidFill>
                  <a:cs typeface="+mn-ea"/>
                  <a:sym typeface="+mn-lt"/>
                </a:rPr>
                <a:t>数据规模</a:t>
              </a:r>
              <a:endParaRPr lang="zh-CN" altLang="en-US" sz="2400" b="1" dirty="0">
                <a:solidFill>
                  <a:srgbClr val="45536C"/>
                </a:solidFill>
                <a:cs typeface="+mn-ea"/>
                <a:sym typeface="+mn-lt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7341748" y="2544862"/>
              <a:ext cx="4670659" cy="6133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需要考虑系统中需要处理和存储的数据量，评估这些数据的规模和增长趋势。</a:t>
              </a:r>
              <a:endPara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6279134" y="4749891"/>
            <a:ext cx="4785640" cy="1051545"/>
            <a:chOff x="7341748" y="2106690"/>
            <a:chExt cx="4785640" cy="1051545"/>
          </a:xfrm>
        </p:grpSpPr>
        <p:sp>
          <p:nvSpPr>
            <p:cNvPr id="10" name="文本框 9"/>
            <p:cNvSpPr txBox="1"/>
            <p:nvPr/>
          </p:nvSpPr>
          <p:spPr>
            <a:xfrm>
              <a:off x="7341748" y="2106690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b="1" dirty="0">
                  <a:solidFill>
                    <a:srgbClr val="45536C"/>
                  </a:solidFill>
                  <a:cs typeface="+mn-ea"/>
                  <a:sym typeface="+mn-lt"/>
                </a:rPr>
                <a:t>并发规模</a:t>
              </a:r>
              <a:endParaRPr lang="zh-CN" altLang="en-US" sz="2400" b="1" dirty="0">
                <a:solidFill>
                  <a:srgbClr val="45536C"/>
                </a:solidFill>
                <a:cs typeface="+mn-ea"/>
                <a:sym typeface="+mn-lt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7341748" y="2544862"/>
              <a:ext cx="4785640" cy="6133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需要考虑系统中可能出现的并发请求数量，评估并发请求的数量和频率，以便确定系统的响应速度和稳定性要求。</a:t>
              </a:r>
              <a:endPara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</p:grpSp>
      <p:cxnSp>
        <p:nvCxnSpPr>
          <p:cNvPr id="6" name="直接连接符 5"/>
          <p:cNvCxnSpPr/>
          <p:nvPr/>
        </p:nvCxnSpPr>
        <p:spPr>
          <a:xfrm>
            <a:off x="6279134" y="2896554"/>
            <a:ext cx="5076000" cy="0"/>
          </a:xfrm>
          <a:prstGeom prst="line">
            <a:avLst/>
          </a:prstGeom>
          <a:ln w="15875">
            <a:solidFill>
              <a:srgbClr val="EFC32C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>
            <a:off x="6308163" y="4420729"/>
            <a:ext cx="5076000" cy="0"/>
          </a:xfrm>
          <a:prstGeom prst="line">
            <a:avLst/>
          </a:prstGeom>
          <a:ln w="15875">
            <a:solidFill>
              <a:srgbClr val="EFC32C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组合 20"/>
          <p:cNvGrpSpPr/>
          <p:nvPr/>
        </p:nvGrpSpPr>
        <p:grpSpPr>
          <a:xfrm>
            <a:off x="595992" y="1701538"/>
            <a:ext cx="4736421" cy="1771710"/>
            <a:chOff x="7383618" y="2166351"/>
            <a:chExt cx="4736421" cy="1771710"/>
          </a:xfrm>
        </p:grpSpPr>
        <p:grpSp>
          <p:nvGrpSpPr>
            <p:cNvPr id="23" name="组合 22"/>
            <p:cNvGrpSpPr/>
            <p:nvPr/>
          </p:nvGrpSpPr>
          <p:grpSpPr>
            <a:xfrm>
              <a:off x="7464152" y="2671670"/>
              <a:ext cx="4438173" cy="54000"/>
              <a:chOff x="802638" y="3381418"/>
              <a:chExt cx="4438173" cy="54000"/>
            </a:xfrm>
          </p:grpSpPr>
          <p:cxnSp>
            <p:nvCxnSpPr>
              <p:cNvPr id="26" name="直接连接符 25"/>
              <p:cNvCxnSpPr/>
              <p:nvPr/>
            </p:nvCxnSpPr>
            <p:spPr>
              <a:xfrm flipH="1">
                <a:off x="802639" y="3404302"/>
                <a:ext cx="4438172" cy="0"/>
              </a:xfrm>
              <a:prstGeom prst="line">
                <a:avLst/>
              </a:prstGeom>
              <a:ln>
                <a:solidFill>
                  <a:srgbClr val="EFC32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矩形 26"/>
              <p:cNvSpPr/>
              <p:nvPr/>
            </p:nvSpPr>
            <p:spPr>
              <a:xfrm>
                <a:off x="802638" y="3381418"/>
                <a:ext cx="914492" cy="54000"/>
              </a:xfrm>
              <a:prstGeom prst="rect">
                <a:avLst/>
              </a:prstGeom>
              <a:solidFill>
                <a:srgbClr val="EFC3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</p:grpSp>
        <p:sp>
          <p:nvSpPr>
            <p:cNvPr id="24" name="文本框 23"/>
            <p:cNvSpPr txBox="1"/>
            <p:nvPr/>
          </p:nvSpPr>
          <p:spPr>
            <a:xfrm>
              <a:off x="7383618" y="2770690"/>
              <a:ext cx="4736421" cy="11673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应分为三个子系统</a:t>
              </a:r>
              <a:endPara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1. </a:t>
              </a: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乘客服务端与客户端</a:t>
              </a:r>
              <a:endPara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2. </a:t>
              </a: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司机服务端与客户端</a:t>
              </a:r>
              <a:endPara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3. </a:t>
              </a: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管理员服务端与客户端</a:t>
              </a:r>
              <a:endPara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7383619" y="2166351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400" b="1" dirty="0">
                  <a:solidFill>
                    <a:srgbClr val="45536C"/>
                  </a:solidFill>
                  <a:cs typeface="+mn-ea"/>
                  <a:sym typeface="+mn-lt"/>
                </a:rPr>
                <a:t>功能规模</a:t>
              </a:r>
              <a:endParaRPr lang="zh-CN" altLang="en-US" sz="2400" b="1" dirty="0">
                <a:solidFill>
                  <a:srgbClr val="45536C"/>
                </a:solidFill>
                <a:cs typeface="+mn-ea"/>
                <a:sym typeface="+mn-lt"/>
              </a:endParaRPr>
            </a:p>
          </p:txBody>
        </p:sp>
      </p:grpSp>
      <p:sp>
        <p:nvSpPr>
          <p:cNvPr id="22" name="矩形 21"/>
          <p:cNvSpPr/>
          <p:nvPr/>
        </p:nvSpPr>
        <p:spPr>
          <a:xfrm>
            <a:off x="595992" y="4000500"/>
            <a:ext cx="4572000" cy="1866900"/>
          </a:xfrm>
          <a:prstGeom prst="rect">
            <a:avLst/>
          </a:prstGeom>
          <a:blipFill dpi="0" rotWithShape="1">
            <a:blip r:embed="rId1"/>
            <a:srcRect/>
            <a:tile tx="0" ty="0" sx="100000" sy="100000" flip="none" algn="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554748" y="385500"/>
            <a:ext cx="1611339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zh-CN"/>
            </a:defPPr>
            <a:lvl1pPr algn="ctr">
              <a:defRPr sz="3200">
                <a:solidFill>
                  <a:schemeClr val="tx2"/>
                </a:solidFill>
                <a:latin typeface="+mj-ea"/>
                <a:ea typeface="+mj-ea"/>
              </a:defRPr>
            </a:lvl1pPr>
          </a:lstStyle>
          <a:p>
            <a:pPr algn="l"/>
            <a:r>
              <a:rPr lang="zh-CN" altLang="en-US" sz="2800" b="1" dirty="0">
                <a:solidFill>
                  <a:srgbClr val="45536C"/>
                </a:solidFill>
                <a:latin typeface="+mn-lt"/>
                <a:ea typeface="+mn-ea"/>
                <a:cs typeface="+mn-ea"/>
                <a:sym typeface="+mn-lt"/>
              </a:rPr>
              <a:t>系统规模</a:t>
            </a:r>
            <a:endParaRPr lang="zh-CN" altLang="en-US" sz="2800" b="1" dirty="0">
              <a:solidFill>
                <a:srgbClr val="45536C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>
            <a:off x="6279134" y="1701538"/>
            <a:ext cx="4670659" cy="1051545"/>
            <a:chOff x="7341747" y="2106690"/>
            <a:chExt cx="4670659" cy="1051545"/>
          </a:xfrm>
        </p:grpSpPr>
        <p:sp>
          <p:nvSpPr>
            <p:cNvPr id="18" name="文本框 17"/>
            <p:cNvSpPr txBox="1"/>
            <p:nvPr/>
          </p:nvSpPr>
          <p:spPr>
            <a:xfrm>
              <a:off x="7341748" y="2106690"/>
              <a:ext cx="238238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b="1" dirty="0">
                  <a:solidFill>
                    <a:srgbClr val="45536C"/>
                  </a:solidFill>
                  <a:cs typeface="+mn-ea"/>
                  <a:sym typeface="+mn-lt"/>
                </a:rPr>
                <a:t>需求分析与设计</a:t>
              </a:r>
              <a:endParaRPr lang="zh-CN" altLang="en-US" sz="2400" b="1" dirty="0">
                <a:solidFill>
                  <a:srgbClr val="45536C"/>
                </a:solidFill>
                <a:cs typeface="+mn-ea"/>
                <a:sym typeface="+mn-lt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7341747" y="2544862"/>
              <a:ext cx="4670659" cy="6133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需要对网约车运营管理系统进行详细的需求分析和设计，包括对系统功能、用户界面、数据库等方面的规划和设计。</a:t>
              </a:r>
              <a:endPara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6308163" y="3225717"/>
            <a:ext cx="4670659" cy="1051545"/>
            <a:chOff x="7341748" y="2106690"/>
            <a:chExt cx="4670659" cy="1051545"/>
          </a:xfrm>
        </p:grpSpPr>
        <p:sp>
          <p:nvSpPr>
            <p:cNvPr id="14" name="文本框 13"/>
            <p:cNvSpPr txBox="1"/>
            <p:nvPr/>
          </p:nvSpPr>
          <p:spPr>
            <a:xfrm>
              <a:off x="7341748" y="2106690"/>
              <a:ext cx="176683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b="1" dirty="0">
                  <a:solidFill>
                    <a:srgbClr val="45536C"/>
                  </a:solidFill>
                  <a:cs typeface="+mn-ea"/>
                  <a:sym typeface="+mn-lt"/>
                </a:rPr>
                <a:t>开发与测试</a:t>
              </a:r>
              <a:endParaRPr lang="zh-CN" altLang="en-US" sz="2400" b="1" dirty="0">
                <a:solidFill>
                  <a:srgbClr val="45536C"/>
                </a:solidFill>
                <a:cs typeface="+mn-ea"/>
                <a:sym typeface="+mn-lt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7341748" y="2544862"/>
              <a:ext cx="4670659" cy="6133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需要进行系统的开发和编码工作，并对系统进行测试和调试，包括单元测试、集成测试和系统测试等。</a:t>
              </a:r>
              <a:endPara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6279134" y="4749891"/>
            <a:ext cx="4785640" cy="1051545"/>
            <a:chOff x="7341748" y="2106690"/>
            <a:chExt cx="4785640" cy="1051545"/>
          </a:xfrm>
        </p:grpSpPr>
        <p:sp>
          <p:nvSpPr>
            <p:cNvPr id="10" name="文本框 9"/>
            <p:cNvSpPr txBox="1"/>
            <p:nvPr/>
          </p:nvSpPr>
          <p:spPr>
            <a:xfrm>
              <a:off x="7341748" y="2106690"/>
              <a:ext cx="17235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b="1" dirty="0">
                  <a:solidFill>
                    <a:srgbClr val="45536C"/>
                  </a:solidFill>
                  <a:cs typeface="+mn-ea"/>
                  <a:sym typeface="+mn-lt"/>
                </a:rPr>
                <a:t>维护与更新</a:t>
              </a:r>
              <a:endParaRPr lang="zh-CN" altLang="en-US" sz="2400" b="1" dirty="0">
                <a:solidFill>
                  <a:srgbClr val="45536C"/>
                </a:solidFill>
                <a:cs typeface="+mn-ea"/>
                <a:sym typeface="+mn-lt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7341748" y="2544862"/>
              <a:ext cx="4785640" cy="6133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需要对系统进行日常维护和更新，包括修复系统漏洞、更新程序版本、优化数据库等。</a:t>
              </a:r>
              <a:endPara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</p:grpSp>
      <p:cxnSp>
        <p:nvCxnSpPr>
          <p:cNvPr id="6" name="直接连接符 5"/>
          <p:cNvCxnSpPr/>
          <p:nvPr/>
        </p:nvCxnSpPr>
        <p:spPr>
          <a:xfrm>
            <a:off x="6279134" y="2896554"/>
            <a:ext cx="5076000" cy="0"/>
          </a:xfrm>
          <a:prstGeom prst="line">
            <a:avLst/>
          </a:prstGeom>
          <a:ln w="15875">
            <a:solidFill>
              <a:srgbClr val="EFC32C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>
            <a:off x="6308163" y="4420729"/>
            <a:ext cx="5076000" cy="0"/>
          </a:xfrm>
          <a:prstGeom prst="line">
            <a:avLst/>
          </a:prstGeom>
          <a:ln w="15875">
            <a:solidFill>
              <a:srgbClr val="EFC32C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组合 20"/>
          <p:cNvGrpSpPr/>
          <p:nvPr/>
        </p:nvGrpSpPr>
        <p:grpSpPr>
          <a:xfrm>
            <a:off x="595992" y="1701538"/>
            <a:ext cx="4736421" cy="1627696"/>
            <a:chOff x="7383618" y="2166351"/>
            <a:chExt cx="4736421" cy="1627696"/>
          </a:xfrm>
        </p:grpSpPr>
        <p:grpSp>
          <p:nvGrpSpPr>
            <p:cNvPr id="23" name="组合 22"/>
            <p:cNvGrpSpPr/>
            <p:nvPr/>
          </p:nvGrpSpPr>
          <p:grpSpPr>
            <a:xfrm>
              <a:off x="7464152" y="2671670"/>
              <a:ext cx="4438173" cy="54000"/>
              <a:chOff x="802638" y="3381418"/>
              <a:chExt cx="4438173" cy="54000"/>
            </a:xfrm>
          </p:grpSpPr>
          <p:cxnSp>
            <p:nvCxnSpPr>
              <p:cNvPr id="26" name="直接连接符 25"/>
              <p:cNvCxnSpPr/>
              <p:nvPr/>
            </p:nvCxnSpPr>
            <p:spPr>
              <a:xfrm flipH="1">
                <a:off x="802639" y="3404302"/>
                <a:ext cx="4438172" cy="0"/>
              </a:xfrm>
              <a:prstGeom prst="line">
                <a:avLst/>
              </a:prstGeom>
              <a:ln>
                <a:solidFill>
                  <a:srgbClr val="EFC32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矩形 26"/>
              <p:cNvSpPr/>
              <p:nvPr/>
            </p:nvSpPr>
            <p:spPr>
              <a:xfrm>
                <a:off x="802638" y="3381418"/>
                <a:ext cx="914492" cy="54000"/>
              </a:xfrm>
              <a:prstGeom prst="rect">
                <a:avLst/>
              </a:prstGeom>
              <a:solidFill>
                <a:srgbClr val="EFC3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</p:grpSp>
        <p:sp>
          <p:nvSpPr>
            <p:cNvPr id="24" name="文本框 23"/>
            <p:cNvSpPr txBox="1"/>
            <p:nvPr/>
          </p:nvSpPr>
          <p:spPr>
            <a:xfrm>
              <a:off x="7383618" y="2770690"/>
              <a:ext cx="4736421" cy="10233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根据开发、测试、运维三组人数以及最终投产期限，经过会议讨论商议决定此项目的工作量主要包括需求分析与设计、开发与测试和维护与更新。</a:t>
              </a:r>
              <a:endPara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7537507" y="2166351"/>
              <a:ext cx="110799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400" b="1" dirty="0">
                  <a:solidFill>
                    <a:srgbClr val="45536C"/>
                  </a:solidFill>
                  <a:cs typeface="+mn-ea"/>
                  <a:sym typeface="+mn-lt"/>
                </a:rPr>
                <a:t>工作量</a:t>
              </a:r>
              <a:endParaRPr lang="zh-CN" altLang="en-US" sz="2400" b="1" dirty="0">
                <a:solidFill>
                  <a:srgbClr val="45536C"/>
                </a:solidFill>
                <a:cs typeface="+mn-ea"/>
                <a:sym typeface="+mn-lt"/>
              </a:endParaRPr>
            </a:p>
          </p:txBody>
        </p:sp>
      </p:grpSp>
      <p:sp>
        <p:nvSpPr>
          <p:cNvPr id="22" name="矩形 21"/>
          <p:cNvSpPr/>
          <p:nvPr/>
        </p:nvSpPr>
        <p:spPr>
          <a:xfrm>
            <a:off x="595992" y="4000500"/>
            <a:ext cx="4572000" cy="1866900"/>
          </a:xfrm>
          <a:prstGeom prst="rect">
            <a:avLst/>
          </a:prstGeom>
          <a:blipFill dpi="0" rotWithShape="1">
            <a:blip r:embed="rId1"/>
            <a:srcRect/>
            <a:tile tx="0" ty="0" sx="100000" sy="100000" flip="none" algn="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554748" y="385500"/>
            <a:ext cx="1980029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zh-CN"/>
            </a:defPPr>
            <a:lvl1pPr algn="ctr">
              <a:defRPr sz="3200">
                <a:solidFill>
                  <a:schemeClr val="tx2"/>
                </a:solidFill>
                <a:latin typeface="+mj-ea"/>
                <a:ea typeface="+mj-ea"/>
              </a:defRPr>
            </a:lvl1pPr>
          </a:lstStyle>
          <a:p>
            <a:pPr algn="l"/>
            <a:r>
              <a:rPr lang="zh-CN" altLang="en-US" sz="2800" b="1" dirty="0">
                <a:solidFill>
                  <a:srgbClr val="45536C"/>
                </a:solidFill>
                <a:latin typeface="+mn-lt"/>
                <a:ea typeface="+mn-ea"/>
                <a:cs typeface="+mn-ea"/>
                <a:sym typeface="+mn-lt"/>
              </a:rPr>
              <a:t>项目工作量</a:t>
            </a:r>
            <a:endParaRPr lang="zh-CN" altLang="en-US" sz="2800" b="1" dirty="0">
              <a:solidFill>
                <a:srgbClr val="45536C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/>
          <p:cNvGrpSpPr/>
          <p:nvPr/>
        </p:nvGrpSpPr>
        <p:grpSpPr>
          <a:xfrm>
            <a:off x="554748" y="2108996"/>
            <a:ext cx="2350218" cy="3684283"/>
            <a:chOff x="558441" y="2576223"/>
            <a:chExt cx="2350218" cy="3684283"/>
          </a:xfrm>
        </p:grpSpPr>
        <p:sp>
          <p:nvSpPr>
            <p:cNvPr id="5" name="六边形 4"/>
            <p:cNvSpPr/>
            <p:nvPr/>
          </p:nvSpPr>
          <p:spPr>
            <a:xfrm>
              <a:off x="1037463" y="2576223"/>
              <a:ext cx="1392174" cy="1200150"/>
            </a:xfrm>
            <a:prstGeom prst="hexagon">
              <a:avLst/>
            </a:prstGeom>
            <a:solidFill>
              <a:srgbClr val="4553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6" name="组合 5"/>
            <p:cNvGrpSpPr/>
            <p:nvPr/>
          </p:nvGrpSpPr>
          <p:grpSpPr>
            <a:xfrm>
              <a:off x="558441" y="4323769"/>
              <a:ext cx="2350218" cy="1936737"/>
              <a:chOff x="583482" y="4285669"/>
              <a:chExt cx="2350218" cy="1936737"/>
            </a:xfrm>
          </p:grpSpPr>
          <p:sp>
            <p:nvSpPr>
              <p:cNvPr id="7" name="文本框 6"/>
              <p:cNvSpPr txBox="1"/>
              <p:nvPr/>
            </p:nvSpPr>
            <p:spPr>
              <a:xfrm>
                <a:off x="583482" y="4696667"/>
                <a:ext cx="2350218" cy="15257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zh-CN" altLang="en-US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+mn-ea"/>
                    <a:sym typeface="+mn-lt"/>
                  </a:rPr>
                  <a:t>包括项目经理、</a:t>
                </a:r>
                <a:r>
                  <a:rPr lang="en-US" altLang="zh-CN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+mn-ea"/>
                    <a:sym typeface="+mn-lt"/>
                  </a:rPr>
                  <a:t>UI</a:t>
                </a:r>
                <a:r>
                  <a:rPr lang="zh-CN" altLang="en-US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+mn-ea"/>
                    <a:sym typeface="+mn-lt"/>
                  </a:rPr>
                  <a:t>设计师、开发工程师、测试工程师等成员的人力资源成本。</a:t>
                </a:r>
                <a:endPara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8" name="文本框 7"/>
              <p:cNvSpPr txBox="1"/>
              <p:nvPr/>
            </p:nvSpPr>
            <p:spPr>
              <a:xfrm>
                <a:off x="1021767" y="4285669"/>
                <a:ext cx="147364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b="1" dirty="0">
                    <a:solidFill>
                      <a:srgbClr val="45536C"/>
                    </a:solidFill>
                    <a:cs typeface="+mn-ea"/>
                    <a:sym typeface="+mn-lt"/>
                  </a:rPr>
                  <a:t>人力成本</a:t>
                </a:r>
                <a:endParaRPr lang="zh-CN" altLang="en-US" sz="2400" b="1" dirty="0">
                  <a:solidFill>
                    <a:srgbClr val="45536C"/>
                  </a:solidFill>
                  <a:cs typeface="+mn-ea"/>
                  <a:sym typeface="+mn-lt"/>
                </a:endParaRPr>
              </a:p>
            </p:txBody>
          </p:sp>
        </p:grpSp>
        <p:pic>
          <p:nvPicPr>
            <p:cNvPr id="24" name="图片 21" descr="furniture"/>
            <p:cNvPicPr>
              <a:picLocks noChangeAspect="1"/>
            </p:cNvPicPr>
            <p:nvPr/>
          </p:nvPicPr>
          <p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p:blipFill>
          <p:spPr>
            <a:xfrm>
              <a:off x="1346200" y="2788948"/>
              <a:ext cx="774700" cy="774700"/>
            </a:xfrm>
            <a:prstGeom prst="rect">
              <a:avLst/>
            </a:prstGeom>
          </p:spPr>
        </p:pic>
      </p:grpSp>
      <p:grpSp>
        <p:nvGrpSpPr>
          <p:cNvPr id="31" name="组合 30"/>
          <p:cNvGrpSpPr/>
          <p:nvPr/>
        </p:nvGrpSpPr>
        <p:grpSpPr>
          <a:xfrm>
            <a:off x="3463048" y="2108996"/>
            <a:ext cx="2350218" cy="3684283"/>
            <a:chOff x="3466741" y="2576223"/>
            <a:chExt cx="2350218" cy="3684283"/>
          </a:xfrm>
        </p:grpSpPr>
        <p:sp>
          <p:nvSpPr>
            <p:cNvPr id="9" name="六边形 8"/>
            <p:cNvSpPr/>
            <p:nvPr/>
          </p:nvSpPr>
          <p:spPr>
            <a:xfrm>
              <a:off x="3945763" y="2576223"/>
              <a:ext cx="1392174" cy="1200150"/>
            </a:xfrm>
            <a:prstGeom prst="hexagon">
              <a:avLst/>
            </a:prstGeom>
            <a:solidFill>
              <a:srgbClr val="EFC3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3466741" y="4323769"/>
              <a:ext cx="2350218" cy="1936737"/>
              <a:chOff x="583482" y="4285669"/>
              <a:chExt cx="2350218" cy="1936737"/>
            </a:xfrm>
          </p:grpSpPr>
          <p:sp>
            <p:nvSpPr>
              <p:cNvPr id="11" name="文本框 10"/>
              <p:cNvSpPr txBox="1"/>
              <p:nvPr/>
            </p:nvSpPr>
            <p:spPr>
              <a:xfrm>
                <a:off x="583482" y="4696667"/>
                <a:ext cx="2350218" cy="15257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zh-CN" altLang="en-US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+mn-ea"/>
                    <a:sym typeface="+mn-lt"/>
                  </a:rPr>
                  <a:t>包括服务器、存储设备、网络设备等基础设施的投资，以及相关软件许可和版权费用。</a:t>
                </a:r>
                <a:endPara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2" name="文本框 11"/>
              <p:cNvSpPr txBox="1"/>
              <p:nvPr/>
            </p:nvSpPr>
            <p:spPr>
              <a:xfrm>
                <a:off x="1021767" y="4285669"/>
                <a:ext cx="147364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b="1" dirty="0">
                    <a:solidFill>
                      <a:srgbClr val="45536C"/>
                    </a:solidFill>
                    <a:cs typeface="+mn-ea"/>
                    <a:sym typeface="+mn-lt"/>
                  </a:rPr>
                  <a:t>技术成本</a:t>
                </a:r>
                <a:endParaRPr lang="zh-CN" altLang="en-US" sz="2400" b="1" dirty="0">
                  <a:solidFill>
                    <a:srgbClr val="45536C"/>
                  </a:solidFill>
                  <a:cs typeface="+mn-ea"/>
                  <a:sym typeface="+mn-lt"/>
                </a:endParaRPr>
              </a:p>
            </p:txBody>
          </p:sp>
        </p:grpSp>
        <p:pic>
          <p:nvPicPr>
            <p:cNvPr id="22" name="图片 18" descr="feeds"/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254500" y="2788948"/>
              <a:ext cx="774700" cy="774700"/>
            </a:xfrm>
            <a:prstGeom prst="rect">
              <a:avLst/>
            </a:prstGeom>
          </p:spPr>
        </p:pic>
      </p:grpSp>
      <p:grpSp>
        <p:nvGrpSpPr>
          <p:cNvPr id="32" name="组合 31"/>
          <p:cNvGrpSpPr/>
          <p:nvPr/>
        </p:nvGrpSpPr>
        <p:grpSpPr>
          <a:xfrm>
            <a:off x="6371348" y="2108996"/>
            <a:ext cx="2350218" cy="3315399"/>
            <a:chOff x="6375041" y="2576223"/>
            <a:chExt cx="2350218" cy="3315399"/>
          </a:xfrm>
        </p:grpSpPr>
        <p:sp>
          <p:nvSpPr>
            <p:cNvPr id="13" name="六边形 12"/>
            <p:cNvSpPr/>
            <p:nvPr/>
          </p:nvSpPr>
          <p:spPr>
            <a:xfrm>
              <a:off x="6854063" y="2576223"/>
              <a:ext cx="1392174" cy="1200150"/>
            </a:xfrm>
            <a:prstGeom prst="hexagon">
              <a:avLst/>
            </a:prstGeom>
            <a:solidFill>
              <a:srgbClr val="4553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14" name="组合 13"/>
            <p:cNvGrpSpPr/>
            <p:nvPr/>
          </p:nvGrpSpPr>
          <p:grpSpPr>
            <a:xfrm>
              <a:off x="6375041" y="4323769"/>
              <a:ext cx="2350218" cy="1567853"/>
              <a:chOff x="583482" y="4285669"/>
              <a:chExt cx="2350218" cy="1567853"/>
            </a:xfrm>
          </p:grpSpPr>
          <p:sp>
            <p:nvSpPr>
              <p:cNvPr id="15" name="文本框 14"/>
              <p:cNvSpPr txBox="1"/>
              <p:nvPr/>
            </p:nvSpPr>
            <p:spPr>
              <a:xfrm>
                <a:off x="583482" y="4696667"/>
                <a:ext cx="2350218" cy="11568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zh-CN" altLang="en-US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+mn-ea"/>
                    <a:sym typeface="+mn-lt"/>
                  </a:rPr>
                  <a:t>项目的时间成本是根据项目周期和人力投入等因素计算的。</a:t>
                </a:r>
                <a:endPara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6" name="文本框 15"/>
              <p:cNvSpPr txBox="1"/>
              <p:nvPr/>
            </p:nvSpPr>
            <p:spPr>
              <a:xfrm>
                <a:off x="1021767" y="4285669"/>
                <a:ext cx="147364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b="1" dirty="0">
                    <a:solidFill>
                      <a:srgbClr val="45536C"/>
                    </a:solidFill>
                    <a:cs typeface="+mn-ea"/>
                    <a:sym typeface="+mn-lt"/>
                  </a:rPr>
                  <a:t>时间成本</a:t>
                </a:r>
                <a:endParaRPr lang="zh-CN" altLang="en-US" sz="2400" b="1" dirty="0">
                  <a:solidFill>
                    <a:srgbClr val="45536C"/>
                  </a:solidFill>
                  <a:cs typeface="+mn-ea"/>
                  <a:sym typeface="+mn-lt"/>
                </a:endParaRPr>
              </a:p>
            </p:txBody>
          </p:sp>
        </p:grpSp>
        <p:pic>
          <p:nvPicPr>
            <p:cNvPr id="21" name="图片 3" descr="customization"/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162800" y="2788948"/>
              <a:ext cx="774700" cy="774700"/>
            </a:xfrm>
            <a:prstGeom prst="rect">
              <a:avLst/>
            </a:prstGeom>
          </p:spPr>
        </p:pic>
      </p:grpSp>
      <p:grpSp>
        <p:nvGrpSpPr>
          <p:cNvPr id="33" name="组合 32"/>
          <p:cNvGrpSpPr/>
          <p:nvPr/>
        </p:nvGrpSpPr>
        <p:grpSpPr>
          <a:xfrm>
            <a:off x="9279648" y="2108996"/>
            <a:ext cx="2350218" cy="3684283"/>
            <a:chOff x="9283341" y="2576223"/>
            <a:chExt cx="2350218" cy="3684283"/>
          </a:xfrm>
        </p:grpSpPr>
        <p:sp>
          <p:nvSpPr>
            <p:cNvPr id="17" name="六边形 16"/>
            <p:cNvSpPr/>
            <p:nvPr/>
          </p:nvSpPr>
          <p:spPr>
            <a:xfrm>
              <a:off x="9762363" y="2576223"/>
              <a:ext cx="1392174" cy="1200150"/>
            </a:xfrm>
            <a:prstGeom prst="hexagon">
              <a:avLst/>
            </a:prstGeom>
            <a:solidFill>
              <a:srgbClr val="EFC3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18" name="组合 17"/>
            <p:cNvGrpSpPr/>
            <p:nvPr/>
          </p:nvGrpSpPr>
          <p:grpSpPr>
            <a:xfrm>
              <a:off x="9283341" y="4323769"/>
              <a:ext cx="2350218" cy="1936737"/>
              <a:chOff x="583482" y="4285669"/>
              <a:chExt cx="2350218" cy="1936737"/>
            </a:xfrm>
          </p:grpSpPr>
          <p:sp>
            <p:nvSpPr>
              <p:cNvPr id="19" name="文本框 18"/>
              <p:cNvSpPr txBox="1"/>
              <p:nvPr/>
            </p:nvSpPr>
            <p:spPr>
              <a:xfrm>
                <a:off x="583482" y="4696667"/>
                <a:ext cx="2350218" cy="15257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zh-CN" altLang="en-US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+mn-ea"/>
                    <a:sym typeface="+mn-lt"/>
                  </a:rPr>
                  <a:t>包括系统上线后的维护和升级等方面的成本。包括系统维护、人员培训、技术支持等的费用。</a:t>
                </a:r>
                <a:endPara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0" name="文本框 19"/>
              <p:cNvSpPr txBox="1"/>
              <p:nvPr/>
            </p:nvSpPr>
            <p:spPr>
              <a:xfrm>
                <a:off x="1021767" y="4285669"/>
                <a:ext cx="147364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b="1" dirty="0">
                    <a:solidFill>
                      <a:srgbClr val="45536C"/>
                    </a:solidFill>
                    <a:cs typeface="+mn-ea"/>
                    <a:sym typeface="+mn-lt"/>
                  </a:rPr>
                  <a:t>维护成本</a:t>
                </a:r>
                <a:endParaRPr lang="zh-CN" altLang="en-US" sz="2400" b="1" dirty="0">
                  <a:solidFill>
                    <a:srgbClr val="45536C"/>
                  </a:solidFill>
                  <a:cs typeface="+mn-ea"/>
                  <a:sym typeface="+mn-lt"/>
                </a:endParaRPr>
              </a:p>
            </p:txBody>
          </p:sp>
        </p:grpSp>
        <p:pic>
          <p:nvPicPr>
            <p:cNvPr id="23" name="图片 20" descr="folder"/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071100" y="2788948"/>
              <a:ext cx="774700" cy="774700"/>
            </a:xfrm>
            <a:prstGeom prst="rect">
              <a:avLst/>
            </a:prstGeom>
          </p:spPr>
        </p:pic>
      </p:grpSp>
      <p:sp>
        <p:nvSpPr>
          <p:cNvPr id="34" name="文本框 33"/>
          <p:cNvSpPr txBox="1"/>
          <p:nvPr/>
        </p:nvSpPr>
        <p:spPr>
          <a:xfrm>
            <a:off x="554748" y="385500"/>
            <a:ext cx="1620957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zh-CN"/>
            </a:defPPr>
            <a:lvl1pPr algn="ctr">
              <a:defRPr sz="3200">
                <a:solidFill>
                  <a:schemeClr val="tx2"/>
                </a:solidFill>
                <a:latin typeface="+mj-ea"/>
                <a:ea typeface="+mj-ea"/>
              </a:defRPr>
            </a:lvl1pPr>
          </a:lstStyle>
          <a:p>
            <a:pPr algn="l"/>
            <a:r>
              <a:rPr lang="zh-CN" altLang="en-US" sz="2800" b="1" dirty="0">
                <a:solidFill>
                  <a:srgbClr val="45536C"/>
                </a:solidFill>
                <a:latin typeface="+mn-lt"/>
                <a:ea typeface="+mn-ea"/>
                <a:cs typeface="+mn-ea"/>
                <a:sym typeface="+mn-lt"/>
              </a:rPr>
              <a:t>项目成本</a:t>
            </a:r>
            <a:endParaRPr lang="zh-CN" altLang="en-US" sz="2800" b="1" dirty="0">
              <a:solidFill>
                <a:srgbClr val="45536C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3050438" y="1388012"/>
            <a:ext cx="6091125" cy="3347778"/>
            <a:chOff x="3052874" y="1285270"/>
            <a:chExt cx="6091125" cy="3347778"/>
          </a:xfrm>
        </p:grpSpPr>
        <p:sp>
          <p:nvSpPr>
            <p:cNvPr id="33" name="文本框 32"/>
            <p:cNvSpPr txBox="1"/>
            <p:nvPr/>
          </p:nvSpPr>
          <p:spPr>
            <a:xfrm>
              <a:off x="3539679" y="2951253"/>
              <a:ext cx="511751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</a:lstStyle>
            <a:p>
              <a:pPr algn="ctr"/>
              <a:r>
                <a:rPr lang="zh-CN" altLang="en-US" sz="5400" b="1" dirty="0">
                  <a:solidFill>
                    <a:srgbClr val="45536C"/>
                  </a:solidFill>
                  <a:cs typeface="+mn-ea"/>
                  <a:sym typeface="+mn-lt"/>
                </a:rPr>
                <a:t>项目实施计划</a:t>
              </a:r>
              <a:endParaRPr lang="zh-CN" altLang="en-US" sz="5400" b="1" dirty="0">
                <a:solidFill>
                  <a:srgbClr val="45536C"/>
                </a:solidFill>
                <a:cs typeface="+mn-ea"/>
                <a:sym typeface="+mn-lt"/>
              </a:endParaRPr>
            </a:p>
          </p:txBody>
        </p:sp>
        <p:sp>
          <p:nvSpPr>
            <p:cNvPr id="35" name="矩形 34"/>
            <p:cNvSpPr/>
            <p:nvPr/>
          </p:nvSpPr>
          <p:spPr>
            <a:xfrm>
              <a:off x="3052874" y="4298148"/>
              <a:ext cx="6091125" cy="33490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>
                <a:lnSpc>
                  <a:spcPct val="150000"/>
                </a:lnSpc>
              </a:pP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Project Implementation Plan</a:t>
              </a:r>
              <a:endPara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  <p:grpSp>
          <p:nvGrpSpPr>
            <p:cNvPr id="2" name="组合 1"/>
            <p:cNvGrpSpPr/>
            <p:nvPr/>
          </p:nvGrpSpPr>
          <p:grpSpPr>
            <a:xfrm>
              <a:off x="3478536" y="4045464"/>
              <a:ext cx="5239800" cy="48549"/>
              <a:chOff x="1267900" y="3354771"/>
              <a:chExt cx="5239800" cy="48549"/>
            </a:xfrm>
          </p:grpSpPr>
          <p:cxnSp>
            <p:nvCxnSpPr>
              <p:cNvPr id="38" name="直接连接符 37"/>
              <p:cNvCxnSpPr/>
              <p:nvPr/>
            </p:nvCxnSpPr>
            <p:spPr>
              <a:xfrm>
                <a:off x="1267900" y="3367471"/>
                <a:ext cx="5239800" cy="0"/>
              </a:xfrm>
              <a:prstGeom prst="line">
                <a:avLst/>
              </a:prstGeom>
              <a:ln>
                <a:solidFill>
                  <a:srgbClr val="EFC32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矩形 38"/>
              <p:cNvSpPr/>
              <p:nvPr/>
            </p:nvSpPr>
            <p:spPr>
              <a:xfrm>
                <a:off x="3289850" y="3354771"/>
                <a:ext cx="1195900" cy="48549"/>
              </a:xfrm>
              <a:prstGeom prst="rect">
                <a:avLst/>
              </a:prstGeom>
              <a:solidFill>
                <a:srgbClr val="EFC3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sp>
          <p:nvSpPr>
            <p:cNvPr id="40" name="文本框 39"/>
            <p:cNvSpPr txBox="1"/>
            <p:nvPr/>
          </p:nvSpPr>
          <p:spPr>
            <a:xfrm>
              <a:off x="5190297" y="1285270"/>
              <a:ext cx="1816279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9600" b="1" i="1" dirty="0">
                  <a:solidFill>
                    <a:srgbClr val="EFC32C"/>
                  </a:solidFill>
                  <a:cs typeface="+mn-ea"/>
                  <a:sym typeface="+mn-lt"/>
                </a:rPr>
                <a:t>03</a:t>
              </a:r>
              <a:endParaRPr lang="zh-CN" altLang="en-US" sz="9600" b="1" i="1" dirty="0">
                <a:solidFill>
                  <a:srgbClr val="EFC32C"/>
                </a:solidFill>
                <a:cs typeface="+mn-ea"/>
                <a:sym typeface="+mn-lt"/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623888" y="2110848"/>
            <a:ext cx="10944225" cy="3744182"/>
            <a:chOff x="623888" y="2110848"/>
            <a:chExt cx="10944225" cy="3744182"/>
          </a:xfrm>
        </p:grpSpPr>
        <p:sp>
          <p:nvSpPr>
            <p:cNvPr id="11" name="任意多边形: 形状 10"/>
            <p:cNvSpPr/>
            <p:nvPr/>
          </p:nvSpPr>
          <p:spPr>
            <a:xfrm>
              <a:off x="623888" y="3824900"/>
              <a:ext cx="10944225" cy="360000"/>
            </a:xfrm>
            <a:custGeom>
              <a:avLst/>
              <a:gdLst>
                <a:gd name="connsiteX0" fmla="*/ 127000 w 11633200"/>
                <a:gd name="connsiteY0" fmla="*/ 0 h 360000"/>
                <a:gd name="connsiteX1" fmla="*/ 180000 w 11633200"/>
                <a:gd name="connsiteY1" fmla="*/ 0 h 360000"/>
                <a:gd name="connsiteX2" fmla="*/ 11633200 w 11633200"/>
                <a:gd name="connsiteY2" fmla="*/ 0 h 360000"/>
                <a:gd name="connsiteX3" fmla="*/ 11633200 w 11633200"/>
                <a:gd name="connsiteY3" fmla="*/ 360000 h 360000"/>
                <a:gd name="connsiteX4" fmla="*/ 180000 w 11633200"/>
                <a:gd name="connsiteY4" fmla="*/ 360000 h 360000"/>
                <a:gd name="connsiteX5" fmla="*/ 127000 w 11633200"/>
                <a:gd name="connsiteY5" fmla="*/ 360000 h 360000"/>
                <a:gd name="connsiteX6" fmla="*/ 127000 w 11633200"/>
                <a:gd name="connsiteY6" fmla="*/ 351152 h 360000"/>
                <a:gd name="connsiteX7" fmla="*/ 109936 w 11633200"/>
                <a:gd name="connsiteY7" fmla="*/ 345855 h 360000"/>
                <a:gd name="connsiteX8" fmla="*/ 0 w 11633200"/>
                <a:gd name="connsiteY8" fmla="*/ 180000 h 360000"/>
                <a:gd name="connsiteX9" fmla="*/ 109936 w 11633200"/>
                <a:gd name="connsiteY9" fmla="*/ 14145 h 360000"/>
                <a:gd name="connsiteX10" fmla="*/ 127000 w 11633200"/>
                <a:gd name="connsiteY10" fmla="*/ 8848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633200" h="360000">
                  <a:moveTo>
                    <a:pt x="127000" y="0"/>
                  </a:moveTo>
                  <a:lnTo>
                    <a:pt x="180000" y="0"/>
                  </a:lnTo>
                  <a:lnTo>
                    <a:pt x="11633200" y="0"/>
                  </a:lnTo>
                  <a:lnTo>
                    <a:pt x="11633200" y="360000"/>
                  </a:lnTo>
                  <a:lnTo>
                    <a:pt x="180000" y="360000"/>
                  </a:lnTo>
                  <a:lnTo>
                    <a:pt x="127000" y="360000"/>
                  </a:lnTo>
                  <a:lnTo>
                    <a:pt x="127000" y="351152"/>
                  </a:lnTo>
                  <a:lnTo>
                    <a:pt x="109936" y="345855"/>
                  </a:lnTo>
                  <a:cubicBezTo>
                    <a:pt x="45332" y="318529"/>
                    <a:pt x="0" y="254558"/>
                    <a:pt x="0" y="180000"/>
                  </a:cubicBezTo>
                  <a:cubicBezTo>
                    <a:pt x="0" y="105442"/>
                    <a:pt x="45332" y="41471"/>
                    <a:pt x="109936" y="14145"/>
                  </a:cubicBezTo>
                  <a:lnTo>
                    <a:pt x="127000" y="8848"/>
                  </a:lnTo>
                  <a:close/>
                </a:path>
              </a:pathLst>
            </a:custGeom>
            <a:solidFill>
              <a:srgbClr val="4553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12" name="组合 11"/>
            <p:cNvGrpSpPr/>
            <p:nvPr/>
          </p:nvGrpSpPr>
          <p:grpSpPr>
            <a:xfrm>
              <a:off x="939800" y="2110848"/>
              <a:ext cx="3559564" cy="1976602"/>
              <a:chOff x="939800" y="1526648"/>
              <a:chExt cx="3559564" cy="1976602"/>
            </a:xfrm>
          </p:grpSpPr>
          <p:grpSp>
            <p:nvGrpSpPr>
              <p:cNvPr id="30" name="组合 29"/>
              <p:cNvGrpSpPr/>
              <p:nvPr/>
            </p:nvGrpSpPr>
            <p:grpSpPr>
              <a:xfrm>
                <a:off x="939800" y="1727200"/>
                <a:ext cx="165100" cy="1776050"/>
                <a:chOff x="939800" y="1714500"/>
                <a:chExt cx="165100" cy="1776050"/>
              </a:xfrm>
            </p:grpSpPr>
            <p:sp>
              <p:nvSpPr>
                <p:cNvPr id="34" name="椭圆 33"/>
                <p:cNvSpPr/>
                <p:nvPr/>
              </p:nvSpPr>
              <p:spPr>
                <a:xfrm>
                  <a:off x="939800" y="3325450"/>
                  <a:ext cx="165100" cy="165100"/>
                </a:xfrm>
                <a:prstGeom prst="ellipse">
                  <a:avLst/>
                </a:prstGeom>
                <a:noFill/>
                <a:ln w="190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cxnSp>
              <p:nvCxnSpPr>
                <p:cNvPr id="35" name="直接连接符 34"/>
                <p:cNvCxnSpPr/>
                <p:nvPr/>
              </p:nvCxnSpPr>
              <p:spPr>
                <a:xfrm>
                  <a:off x="1022350" y="1714500"/>
                  <a:ext cx="0" cy="1513500"/>
                </a:xfrm>
                <a:prstGeom prst="line">
                  <a:avLst/>
                </a:prstGeom>
                <a:ln w="15875">
                  <a:solidFill>
                    <a:srgbClr val="45536C">
                      <a:alpha val="50000"/>
                    </a:srgbClr>
                  </a:solidFill>
                  <a:round/>
                  <a:headEnd type="oval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" name="组合 30"/>
              <p:cNvGrpSpPr/>
              <p:nvPr/>
            </p:nvGrpSpPr>
            <p:grpSpPr>
              <a:xfrm>
                <a:off x="1268020" y="1526648"/>
                <a:ext cx="3231344" cy="796412"/>
                <a:chOff x="1268020" y="1526648"/>
                <a:chExt cx="3231344" cy="796412"/>
              </a:xfrm>
            </p:grpSpPr>
            <p:sp>
              <p:nvSpPr>
                <p:cNvPr id="32" name="文本框 31"/>
                <p:cNvSpPr txBox="1"/>
                <p:nvPr/>
              </p:nvSpPr>
              <p:spPr>
                <a:xfrm>
                  <a:off x="1268020" y="1526648"/>
                  <a:ext cx="1415772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zh-CN" altLang="en-US" sz="2400" b="1" dirty="0">
                      <a:solidFill>
                        <a:srgbClr val="45536C"/>
                      </a:solidFill>
                      <a:cs typeface="+mn-ea"/>
                      <a:sym typeface="+mn-lt"/>
                    </a:rPr>
                    <a:t>明确需求</a:t>
                  </a:r>
                  <a:endParaRPr lang="zh-CN" altLang="en-US" sz="2400" b="1" dirty="0">
                    <a:solidFill>
                      <a:srgbClr val="45536C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33" name="文本框 32"/>
                <p:cNvSpPr txBox="1"/>
                <p:nvPr/>
              </p:nvSpPr>
              <p:spPr>
                <a:xfrm>
                  <a:off x="1268020" y="1905317"/>
                  <a:ext cx="3231344" cy="4177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zh-CN" altLang="en-US" sz="16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cs typeface="+mn-ea"/>
                      <a:sym typeface="+mn-lt"/>
                    </a:rPr>
                    <a:t>需求调研确认</a:t>
                  </a:r>
                  <a:endParaRPr lang="zh-CN" altLang="en-US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+mn-ea"/>
                    <a:sym typeface="+mn-lt"/>
                  </a:endParaRPr>
                </a:p>
              </p:txBody>
            </p:sp>
          </p:grpSp>
        </p:grpSp>
        <p:grpSp>
          <p:nvGrpSpPr>
            <p:cNvPr id="13" name="组合 12"/>
            <p:cNvGrpSpPr/>
            <p:nvPr/>
          </p:nvGrpSpPr>
          <p:grpSpPr>
            <a:xfrm>
              <a:off x="7716838" y="2110848"/>
              <a:ext cx="3709277" cy="1976602"/>
              <a:chOff x="7716838" y="1526648"/>
              <a:chExt cx="3709277" cy="1976602"/>
            </a:xfrm>
          </p:grpSpPr>
          <p:grpSp>
            <p:nvGrpSpPr>
              <p:cNvPr id="24" name="组合 23"/>
              <p:cNvGrpSpPr/>
              <p:nvPr/>
            </p:nvGrpSpPr>
            <p:grpSpPr>
              <a:xfrm>
                <a:off x="7716838" y="1727200"/>
                <a:ext cx="165100" cy="1776050"/>
                <a:chOff x="939800" y="1714500"/>
                <a:chExt cx="165100" cy="1776050"/>
              </a:xfrm>
            </p:grpSpPr>
            <p:sp>
              <p:nvSpPr>
                <p:cNvPr id="28" name="椭圆 27"/>
                <p:cNvSpPr/>
                <p:nvPr/>
              </p:nvSpPr>
              <p:spPr>
                <a:xfrm>
                  <a:off x="939800" y="3325450"/>
                  <a:ext cx="165100" cy="165100"/>
                </a:xfrm>
                <a:prstGeom prst="ellipse">
                  <a:avLst/>
                </a:prstGeom>
                <a:noFill/>
                <a:ln w="190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cxnSp>
              <p:nvCxnSpPr>
                <p:cNvPr id="29" name="直接连接符 28"/>
                <p:cNvCxnSpPr/>
                <p:nvPr/>
              </p:nvCxnSpPr>
              <p:spPr>
                <a:xfrm>
                  <a:off x="1022350" y="1714500"/>
                  <a:ext cx="0" cy="1513500"/>
                </a:xfrm>
                <a:prstGeom prst="line">
                  <a:avLst/>
                </a:prstGeom>
                <a:ln w="15875">
                  <a:solidFill>
                    <a:srgbClr val="45536C">
                      <a:alpha val="50000"/>
                    </a:srgbClr>
                  </a:solidFill>
                  <a:round/>
                  <a:headEnd type="oval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5" name="组合 24"/>
              <p:cNvGrpSpPr/>
              <p:nvPr/>
            </p:nvGrpSpPr>
            <p:grpSpPr>
              <a:xfrm>
                <a:off x="8045058" y="1526648"/>
                <a:ext cx="3381057" cy="796412"/>
                <a:chOff x="1268020" y="1526648"/>
                <a:chExt cx="3381057" cy="796412"/>
              </a:xfrm>
            </p:grpSpPr>
            <p:sp>
              <p:nvSpPr>
                <p:cNvPr id="26" name="文本框 25"/>
                <p:cNvSpPr txBox="1"/>
                <p:nvPr/>
              </p:nvSpPr>
              <p:spPr>
                <a:xfrm>
                  <a:off x="1268020" y="1526648"/>
                  <a:ext cx="1415772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zh-CN" altLang="en-US" sz="2400" b="1" dirty="0">
                      <a:solidFill>
                        <a:srgbClr val="45536C"/>
                      </a:solidFill>
                      <a:cs typeface="+mn-ea"/>
                      <a:sym typeface="+mn-lt"/>
                    </a:rPr>
                    <a:t>系统开发</a:t>
                  </a:r>
                  <a:endParaRPr lang="zh-CN" altLang="en-US" sz="2400" b="1" dirty="0">
                    <a:solidFill>
                      <a:srgbClr val="45536C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27" name="文本框 26"/>
                <p:cNvSpPr txBox="1"/>
                <p:nvPr/>
              </p:nvSpPr>
              <p:spPr>
                <a:xfrm>
                  <a:off x="1268020" y="1905317"/>
                  <a:ext cx="3381057" cy="4177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zh-CN" altLang="en-US" sz="16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cs typeface="+mn-ea"/>
                      <a:sym typeface="+mn-lt"/>
                    </a:rPr>
                    <a:t>开发组提交开发测试版本</a:t>
                  </a:r>
                  <a:endParaRPr lang="zh-CN" altLang="en-US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+mn-ea"/>
                    <a:sym typeface="+mn-lt"/>
                  </a:endParaRPr>
                </a:p>
              </p:txBody>
            </p:sp>
          </p:grpSp>
        </p:grpSp>
        <p:grpSp>
          <p:nvGrpSpPr>
            <p:cNvPr id="14" name="组合 13"/>
            <p:cNvGrpSpPr/>
            <p:nvPr/>
          </p:nvGrpSpPr>
          <p:grpSpPr>
            <a:xfrm>
              <a:off x="4334272" y="3923594"/>
              <a:ext cx="1875824" cy="1931436"/>
              <a:chOff x="4475163" y="3263194"/>
              <a:chExt cx="1875824" cy="1931436"/>
            </a:xfrm>
          </p:grpSpPr>
          <p:grpSp>
            <p:nvGrpSpPr>
              <p:cNvPr id="18" name="组合 17"/>
              <p:cNvGrpSpPr/>
              <p:nvPr/>
            </p:nvGrpSpPr>
            <p:grpSpPr>
              <a:xfrm rot="10800000" flipH="1">
                <a:off x="4475163" y="3263194"/>
                <a:ext cx="165100" cy="1358307"/>
                <a:chOff x="939800" y="2132243"/>
                <a:chExt cx="165100" cy="1358307"/>
              </a:xfrm>
            </p:grpSpPr>
            <p:sp>
              <p:nvSpPr>
                <p:cNvPr id="22" name="椭圆 21"/>
                <p:cNvSpPr/>
                <p:nvPr/>
              </p:nvSpPr>
              <p:spPr>
                <a:xfrm>
                  <a:off x="939800" y="3325450"/>
                  <a:ext cx="165100" cy="165100"/>
                </a:xfrm>
                <a:prstGeom prst="ellipse">
                  <a:avLst/>
                </a:prstGeom>
                <a:noFill/>
                <a:ln w="190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cxnSp>
              <p:nvCxnSpPr>
                <p:cNvPr id="23" name="直接连接符 22"/>
                <p:cNvCxnSpPr/>
                <p:nvPr/>
              </p:nvCxnSpPr>
              <p:spPr>
                <a:xfrm rot="10800000" flipH="1" flipV="1">
                  <a:off x="1009650" y="2132243"/>
                  <a:ext cx="0" cy="1095757"/>
                </a:xfrm>
                <a:prstGeom prst="line">
                  <a:avLst/>
                </a:prstGeom>
                <a:ln w="15875">
                  <a:solidFill>
                    <a:srgbClr val="45536C">
                      <a:alpha val="50000"/>
                    </a:srgbClr>
                  </a:solidFill>
                  <a:round/>
                  <a:headEnd type="oval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" name="组合 18"/>
              <p:cNvGrpSpPr/>
              <p:nvPr/>
            </p:nvGrpSpPr>
            <p:grpSpPr>
              <a:xfrm>
                <a:off x="4875930" y="4367463"/>
                <a:ext cx="1475057" cy="827167"/>
                <a:chOff x="4748930" y="4316663"/>
                <a:chExt cx="1475057" cy="827167"/>
              </a:xfrm>
            </p:grpSpPr>
            <p:sp>
              <p:nvSpPr>
                <p:cNvPr id="20" name="文本框 19"/>
                <p:cNvSpPr txBox="1"/>
                <p:nvPr/>
              </p:nvSpPr>
              <p:spPr>
                <a:xfrm>
                  <a:off x="4748930" y="4316663"/>
                  <a:ext cx="1415772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zh-CN" altLang="en-US" sz="2400" b="1" dirty="0">
                      <a:solidFill>
                        <a:srgbClr val="45536C"/>
                      </a:solidFill>
                      <a:cs typeface="+mn-ea"/>
                      <a:sym typeface="+mn-lt"/>
                    </a:rPr>
                    <a:t>架构设计</a:t>
                  </a:r>
                  <a:endParaRPr lang="zh-CN" altLang="en-US" sz="2400" b="1" dirty="0">
                    <a:solidFill>
                      <a:srgbClr val="45536C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21" name="文本框 20"/>
                <p:cNvSpPr txBox="1"/>
                <p:nvPr/>
              </p:nvSpPr>
              <p:spPr>
                <a:xfrm>
                  <a:off x="4748930" y="4726087"/>
                  <a:ext cx="1475057" cy="4177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zh-CN" altLang="en-US" sz="16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cs typeface="+mn-ea"/>
                      <a:sym typeface="+mn-lt"/>
                    </a:rPr>
                    <a:t>系统设计确认</a:t>
                  </a:r>
                  <a:endParaRPr lang="zh-CN" altLang="en-US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+mn-ea"/>
                    <a:sym typeface="+mn-lt"/>
                  </a:endParaRPr>
                </a:p>
              </p:txBody>
            </p:sp>
          </p:grpSp>
        </p:grpSp>
        <p:sp>
          <p:nvSpPr>
            <p:cNvPr id="15" name="椭圆 14"/>
            <p:cNvSpPr>
              <a:spLocks noChangeAspect="1"/>
            </p:cNvSpPr>
            <p:nvPr/>
          </p:nvSpPr>
          <p:spPr>
            <a:xfrm>
              <a:off x="5442925" y="2743200"/>
              <a:ext cx="872272" cy="872272"/>
            </a:xfrm>
            <a:prstGeom prst="ellipse">
              <a:avLst/>
            </a:prstGeom>
            <a:solidFill>
              <a:srgbClr val="EFC3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b="1" i="1" dirty="0">
                  <a:cs typeface="+mn-ea"/>
                  <a:sym typeface="+mn-lt"/>
                </a:rPr>
                <a:t>02</a:t>
              </a:r>
              <a:endParaRPr lang="zh-CN" altLang="en-US" sz="2800" b="1" i="1" dirty="0">
                <a:cs typeface="+mn-ea"/>
                <a:sym typeface="+mn-lt"/>
              </a:endParaRPr>
            </a:p>
          </p:txBody>
        </p:sp>
        <p:sp>
          <p:nvSpPr>
            <p:cNvPr id="16" name="椭圆 15"/>
            <p:cNvSpPr>
              <a:spLocks noChangeAspect="1"/>
            </p:cNvSpPr>
            <p:nvPr/>
          </p:nvSpPr>
          <p:spPr>
            <a:xfrm>
              <a:off x="8824422" y="4375880"/>
              <a:ext cx="872272" cy="872272"/>
            </a:xfrm>
            <a:prstGeom prst="ellipse">
              <a:avLst/>
            </a:prstGeom>
            <a:solidFill>
              <a:srgbClr val="EFC3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b="1" i="1" dirty="0">
                  <a:cs typeface="+mn-ea"/>
                  <a:sym typeface="+mn-lt"/>
                </a:rPr>
                <a:t>03</a:t>
              </a:r>
              <a:endParaRPr lang="zh-CN" altLang="en-US" sz="2800" b="1" i="1" dirty="0">
                <a:cs typeface="+mn-ea"/>
                <a:sym typeface="+mn-lt"/>
              </a:endParaRPr>
            </a:p>
          </p:txBody>
        </p:sp>
        <p:sp>
          <p:nvSpPr>
            <p:cNvPr id="17" name="椭圆 16"/>
            <p:cNvSpPr>
              <a:spLocks noChangeAspect="1"/>
            </p:cNvSpPr>
            <p:nvPr/>
          </p:nvSpPr>
          <p:spPr>
            <a:xfrm>
              <a:off x="2061428" y="4375880"/>
              <a:ext cx="872272" cy="872272"/>
            </a:xfrm>
            <a:prstGeom prst="ellipse">
              <a:avLst/>
            </a:prstGeom>
            <a:solidFill>
              <a:srgbClr val="EFC3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b="1" i="1" dirty="0">
                  <a:cs typeface="+mn-ea"/>
                  <a:sym typeface="+mn-lt"/>
                </a:rPr>
                <a:t>01</a:t>
              </a:r>
              <a:endParaRPr lang="zh-CN" altLang="en-US" sz="2800" b="1" i="1" dirty="0">
                <a:cs typeface="+mn-ea"/>
                <a:sym typeface="+mn-lt"/>
              </a:endParaRPr>
            </a:p>
          </p:txBody>
        </p:sp>
      </p:grpSp>
      <p:sp>
        <p:nvSpPr>
          <p:cNvPr id="36" name="文本框 35"/>
          <p:cNvSpPr txBox="1"/>
          <p:nvPr/>
        </p:nvSpPr>
        <p:spPr>
          <a:xfrm>
            <a:off x="554748" y="385500"/>
            <a:ext cx="2339102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zh-CN"/>
            </a:defPPr>
            <a:lvl1pPr algn="ctr">
              <a:defRPr sz="3200">
                <a:solidFill>
                  <a:schemeClr val="tx2"/>
                </a:solidFill>
                <a:latin typeface="+mj-ea"/>
                <a:ea typeface="+mj-ea"/>
              </a:defRPr>
            </a:lvl1pPr>
          </a:lstStyle>
          <a:p>
            <a:pPr algn="l"/>
            <a:r>
              <a:rPr lang="zh-CN" altLang="en-US" sz="2800" b="1" dirty="0">
                <a:solidFill>
                  <a:srgbClr val="45536C"/>
                </a:solidFill>
                <a:latin typeface="+mn-lt"/>
                <a:ea typeface="+mn-ea"/>
                <a:cs typeface="+mn-ea"/>
                <a:sym typeface="+mn-lt"/>
              </a:rPr>
              <a:t>项目阶段划分</a:t>
            </a:r>
            <a:endParaRPr lang="zh-CN" altLang="en-US" sz="2800" b="1" dirty="0">
              <a:solidFill>
                <a:srgbClr val="45536C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623888" y="2110848"/>
            <a:ext cx="10944225" cy="3744182"/>
            <a:chOff x="623888" y="2110848"/>
            <a:chExt cx="10944225" cy="3744182"/>
          </a:xfrm>
        </p:grpSpPr>
        <p:sp>
          <p:nvSpPr>
            <p:cNvPr id="11" name="任意多边形: 形状 10"/>
            <p:cNvSpPr/>
            <p:nvPr/>
          </p:nvSpPr>
          <p:spPr>
            <a:xfrm rot="10800000">
              <a:off x="623888" y="3824900"/>
              <a:ext cx="10944225" cy="360000"/>
            </a:xfrm>
            <a:custGeom>
              <a:avLst/>
              <a:gdLst>
                <a:gd name="connsiteX0" fmla="*/ 127000 w 11633200"/>
                <a:gd name="connsiteY0" fmla="*/ 0 h 360000"/>
                <a:gd name="connsiteX1" fmla="*/ 180000 w 11633200"/>
                <a:gd name="connsiteY1" fmla="*/ 0 h 360000"/>
                <a:gd name="connsiteX2" fmla="*/ 11633200 w 11633200"/>
                <a:gd name="connsiteY2" fmla="*/ 0 h 360000"/>
                <a:gd name="connsiteX3" fmla="*/ 11633200 w 11633200"/>
                <a:gd name="connsiteY3" fmla="*/ 360000 h 360000"/>
                <a:gd name="connsiteX4" fmla="*/ 180000 w 11633200"/>
                <a:gd name="connsiteY4" fmla="*/ 360000 h 360000"/>
                <a:gd name="connsiteX5" fmla="*/ 127000 w 11633200"/>
                <a:gd name="connsiteY5" fmla="*/ 360000 h 360000"/>
                <a:gd name="connsiteX6" fmla="*/ 127000 w 11633200"/>
                <a:gd name="connsiteY6" fmla="*/ 351152 h 360000"/>
                <a:gd name="connsiteX7" fmla="*/ 109936 w 11633200"/>
                <a:gd name="connsiteY7" fmla="*/ 345855 h 360000"/>
                <a:gd name="connsiteX8" fmla="*/ 0 w 11633200"/>
                <a:gd name="connsiteY8" fmla="*/ 180000 h 360000"/>
                <a:gd name="connsiteX9" fmla="*/ 109936 w 11633200"/>
                <a:gd name="connsiteY9" fmla="*/ 14145 h 360000"/>
                <a:gd name="connsiteX10" fmla="*/ 127000 w 11633200"/>
                <a:gd name="connsiteY10" fmla="*/ 8848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633200" h="360000">
                  <a:moveTo>
                    <a:pt x="127000" y="0"/>
                  </a:moveTo>
                  <a:lnTo>
                    <a:pt x="180000" y="0"/>
                  </a:lnTo>
                  <a:lnTo>
                    <a:pt x="11633200" y="0"/>
                  </a:lnTo>
                  <a:lnTo>
                    <a:pt x="11633200" y="360000"/>
                  </a:lnTo>
                  <a:lnTo>
                    <a:pt x="180000" y="360000"/>
                  </a:lnTo>
                  <a:lnTo>
                    <a:pt x="127000" y="360000"/>
                  </a:lnTo>
                  <a:lnTo>
                    <a:pt x="127000" y="351152"/>
                  </a:lnTo>
                  <a:lnTo>
                    <a:pt x="109936" y="345855"/>
                  </a:lnTo>
                  <a:cubicBezTo>
                    <a:pt x="45332" y="318529"/>
                    <a:pt x="0" y="254558"/>
                    <a:pt x="0" y="180000"/>
                  </a:cubicBezTo>
                  <a:cubicBezTo>
                    <a:pt x="0" y="105442"/>
                    <a:pt x="45332" y="41471"/>
                    <a:pt x="109936" y="14145"/>
                  </a:cubicBezTo>
                  <a:lnTo>
                    <a:pt x="127000" y="8848"/>
                  </a:lnTo>
                  <a:close/>
                </a:path>
              </a:pathLst>
            </a:custGeom>
            <a:solidFill>
              <a:srgbClr val="4553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12" name="组合 11"/>
            <p:cNvGrpSpPr/>
            <p:nvPr/>
          </p:nvGrpSpPr>
          <p:grpSpPr>
            <a:xfrm>
              <a:off x="939800" y="2110848"/>
              <a:ext cx="3559564" cy="1976602"/>
              <a:chOff x="939800" y="1526648"/>
              <a:chExt cx="3559564" cy="1976602"/>
            </a:xfrm>
          </p:grpSpPr>
          <p:grpSp>
            <p:nvGrpSpPr>
              <p:cNvPr id="30" name="组合 29"/>
              <p:cNvGrpSpPr/>
              <p:nvPr/>
            </p:nvGrpSpPr>
            <p:grpSpPr>
              <a:xfrm>
                <a:off x="939800" y="1727200"/>
                <a:ext cx="165100" cy="1776050"/>
                <a:chOff x="939800" y="1714500"/>
                <a:chExt cx="165100" cy="1776050"/>
              </a:xfrm>
            </p:grpSpPr>
            <p:sp>
              <p:nvSpPr>
                <p:cNvPr id="34" name="椭圆 33"/>
                <p:cNvSpPr/>
                <p:nvPr/>
              </p:nvSpPr>
              <p:spPr>
                <a:xfrm>
                  <a:off x="939800" y="3325450"/>
                  <a:ext cx="165100" cy="165100"/>
                </a:xfrm>
                <a:prstGeom prst="ellipse">
                  <a:avLst/>
                </a:prstGeom>
                <a:noFill/>
                <a:ln w="190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cxnSp>
              <p:nvCxnSpPr>
                <p:cNvPr id="35" name="直接连接符 34"/>
                <p:cNvCxnSpPr/>
                <p:nvPr/>
              </p:nvCxnSpPr>
              <p:spPr>
                <a:xfrm>
                  <a:off x="1022350" y="1714500"/>
                  <a:ext cx="0" cy="1513500"/>
                </a:xfrm>
                <a:prstGeom prst="line">
                  <a:avLst/>
                </a:prstGeom>
                <a:ln w="15875">
                  <a:solidFill>
                    <a:srgbClr val="45536C">
                      <a:alpha val="50000"/>
                    </a:srgbClr>
                  </a:solidFill>
                  <a:round/>
                  <a:headEnd type="oval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" name="组合 30"/>
              <p:cNvGrpSpPr/>
              <p:nvPr/>
            </p:nvGrpSpPr>
            <p:grpSpPr>
              <a:xfrm>
                <a:off x="1268020" y="1526648"/>
                <a:ext cx="3231344" cy="1165744"/>
                <a:chOff x="1268020" y="1526648"/>
                <a:chExt cx="3231344" cy="1165744"/>
              </a:xfrm>
            </p:grpSpPr>
            <p:sp>
              <p:nvSpPr>
                <p:cNvPr id="32" name="文本框 31"/>
                <p:cNvSpPr txBox="1"/>
                <p:nvPr/>
              </p:nvSpPr>
              <p:spPr>
                <a:xfrm>
                  <a:off x="1268020" y="1526648"/>
                  <a:ext cx="1415772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zh-CN" altLang="en-US" sz="2400" b="1" dirty="0">
                      <a:solidFill>
                        <a:srgbClr val="45536C"/>
                      </a:solidFill>
                      <a:cs typeface="+mn-ea"/>
                      <a:sym typeface="+mn-lt"/>
                    </a:rPr>
                    <a:t>系统测试</a:t>
                  </a:r>
                  <a:endParaRPr lang="zh-CN" altLang="en-US" sz="2400" b="1" dirty="0">
                    <a:solidFill>
                      <a:srgbClr val="45536C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33" name="文本框 32"/>
                <p:cNvSpPr txBox="1"/>
                <p:nvPr/>
              </p:nvSpPr>
              <p:spPr>
                <a:xfrm>
                  <a:off x="1268020" y="1905317"/>
                  <a:ext cx="3231344" cy="7870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zh-CN" altLang="en-US" sz="16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cs typeface="+mn-ea"/>
                      <a:sym typeface="+mn-lt"/>
                    </a:rPr>
                    <a:t>测试组进行系统测试，发布用户</a:t>
                  </a:r>
                  <a:r>
                    <a:rPr lang="en-US" altLang="zh-CN" sz="16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cs typeface="+mn-ea"/>
                      <a:sym typeface="+mn-lt"/>
                    </a:rPr>
                    <a:t>beta</a:t>
                  </a:r>
                  <a:r>
                    <a:rPr lang="zh-CN" altLang="en-US" sz="16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cs typeface="+mn-ea"/>
                      <a:sym typeface="+mn-lt"/>
                    </a:rPr>
                    <a:t>版本</a:t>
                  </a:r>
                  <a:endParaRPr lang="zh-CN" altLang="en-US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+mn-ea"/>
                    <a:sym typeface="+mn-lt"/>
                  </a:endParaRPr>
                </a:p>
              </p:txBody>
            </p:sp>
          </p:grpSp>
        </p:grpSp>
        <p:grpSp>
          <p:nvGrpSpPr>
            <p:cNvPr id="13" name="组合 12"/>
            <p:cNvGrpSpPr/>
            <p:nvPr/>
          </p:nvGrpSpPr>
          <p:grpSpPr>
            <a:xfrm>
              <a:off x="7716838" y="2110848"/>
              <a:ext cx="3709277" cy="1976602"/>
              <a:chOff x="7716838" y="1526648"/>
              <a:chExt cx="3709277" cy="1976602"/>
            </a:xfrm>
          </p:grpSpPr>
          <p:grpSp>
            <p:nvGrpSpPr>
              <p:cNvPr id="24" name="组合 23"/>
              <p:cNvGrpSpPr/>
              <p:nvPr/>
            </p:nvGrpSpPr>
            <p:grpSpPr>
              <a:xfrm>
                <a:off x="7716838" y="1727200"/>
                <a:ext cx="165100" cy="1776050"/>
                <a:chOff x="939800" y="1714500"/>
                <a:chExt cx="165100" cy="1776050"/>
              </a:xfrm>
            </p:grpSpPr>
            <p:sp>
              <p:nvSpPr>
                <p:cNvPr id="28" name="椭圆 27"/>
                <p:cNvSpPr/>
                <p:nvPr/>
              </p:nvSpPr>
              <p:spPr>
                <a:xfrm>
                  <a:off x="939800" y="3325450"/>
                  <a:ext cx="165100" cy="165100"/>
                </a:xfrm>
                <a:prstGeom prst="ellipse">
                  <a:avLst/>
                </a:prstGeom>
                <a:noFill/>
                <a:ln w="190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cxnSp>
              <p:nvCxnSpPr>
                <p:cNvPr id="29" name="直接连接符 28"/>
                <p:cNvCxnSpPr/>
                <p:nvPr/>
              </p:nvCxnSpPr>
              <p:spPr>
                <a:xfrm>
                  <a:off x="1022350" y="1714500"/>
                  <a:ext cx="0" cy="1513500"/>
                </a:xfrm>
                <a:prstGeom prst="line">
                  <a:avLst/>
                </a:prstGeom>
                <a:ln w="15875">
                  <a:solidFill>
                    <a:srgbClr val="45536C">
                      <a:alpha val="50000"/>
                    </a:srgbClr>
                  </a:solidFill>
                  <a:round/>
                  <a:headEnd type="oval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5" name="组合 24"/>
              <p:cNvGrpSpPr/>
              <p:nvPr/>
            </p:nvGrpSpPr>
            <p:grpSpPr>
              <a:xfrm>
                <a:off x="8045058" y="1526648"/>
                <a:ext cx="3381057" cy="796412"/>
                <a:chOff x="1268020" y="1526648"/>
                <a:chExt cx="3381057" cy="796412"/>
              </a:xfrm>
            </p:grpSpPr>
            <p:sp>
              <p:nvSpPr>
                <p:cNvPr id="26" name="文本框 25"/>
                <p:cNvSpPr txBox="1"/>
                <p:nvPr/>
              </p:nvSpPr>
              <p:spPr>
                <a:xfrm>
                  <a:off x="1268020" y="1526648"/>
                  <a:ext cx="1415772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zh-CN" altLang="en-US" sz="2400" b="1" dirty="0">
                      <a:solidFill>
                        <a:srgbClr val="45536C"/>
                      </a:solidFill>
                      <a:cs typeface="+mn-ea"/>
                      <a:sym typeface="+mn-lt"/>
                    </a:rPr>
                    <a:t>版本发行</a:t>
                  </a:r>
                  <a:endParaRPr lang="zh-CN" altLang="en-US" sz="2400" b="1" dirty="0">
                    <a:solidFill>
                      <a:srgbClr val="45536C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27" name="文本框 26"/>
                <p:cNvSpPr txBox="1"/>
                <p:nvPr/>
              </p:nvSpPr>
              <p:spPr>
                <a:xfrm>
                  <a:off x="1268020" y="1905317"/>
                  <a:ext cx="3381057" cy="4177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zh-CN" altLang="en-US" sz="16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cs typeface="+mn-ea"/>
                      <a:sym typeface="+mn-lt"/>
                    </a:rPr>
                    <a:t>系统正式发版</a:t>
                  </a:r>
                  <a:endParaRPr lang="zh-CN" altLang="en-US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+mn-ea"/>
                    <a:sym typeface="+mn-lt"/>
                  </a:endParaRPr>
                </a:p>
              </p:txBody>
            </p:sp>
          </p:grpSp>
        </p:grpSp>
        <p:grpSp>
          <p:nvGrpSpPr>
            <p:cNvPr id="14" name="组合 13"/>
            <p:cNvGrpSpPr/>
            <p:nvPr/>
          </p:nvGrpSpPr>
          <p:grpSpPr>
            <a:xfrm>
              <a:off x="4334272" y="3923594"/>
              <a:ext cx="3710786" cy="1931436"/>
              <a:chOff x="4475163" y="3263194"/>
              <a:chExt cx="3710786" cy="1931436"/>
            </a:xfrm>
          </p:grpSpPr>
          <p:grpSp>
            <p:nvGrpSpPr>
              <p:cNvPr id="18" name="组合 17"/>
              <p:cNvGrpSpPr/>
              <p:nvPr/>
            </p:nvGrpSpPr>
            <p:grpSpPr>
              <a:xfrm rot="10800000" flipH="1">
                <a:off x="4475163" y="3263194"/>
                <a:ext cx="165100" cy="1324558"/>
                <a:chOff x="939800" y="2165992"/>
                <a:chExt cx="165100" cy="1324558"/>
              </a:xfrm>
            </p:grpSpPr>
            <p:sp>
              <p:nvSpPr>
                <p:cNvPr id="22" name="椭圆 21"/>
                <p:cNvSpPr/>
                <p:nvPr/>
              </p:nvSpPr>
              <p:spPr>
                <a:xfrm>
                  <a:off x="939800" y="3325450"/>
                  <a:ext cx="165100" cy="165100"/>
                </a:xfrm>
                <a:prstGeom prst="ellipse">
                  <a:avLst/>
                </a:prstGeom>
                <a:noFill/>
                <a:ln w="190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cxnSp>
              <p:nvCxnSpPr>
                <p:cNvPr id="23" name="直接连接符 22"/>
                <p:cNvCxnSpPr/>
                <p:nvPr/>
              </p:nvCxnSpPr>
              <p:spPr>
                <a:xfrm rot="10800000" flipH="1" flipV="1">
                  <a:off x="1009650" y="2165992"/>
                  <a:ext cx="0" cy="1062008"/>
                </a:xfrm>
                <a:prstGeom prst="line">
                  <a:avLst/>
                </a:prstGeom>
                <a:ln w="15875">
                  <a:solidFill>
                    <a:srgbClr val="45536C">
                      <a:alpha val="50000"/>
                    </a:srgbClr>
                  </a:solidFill>
                  <a:round/>
                  <a:headEnd type="oval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" name="组合 18"/>
              <p:cNvGrpSpPr/>
              <p:nvPr/>
            </p:nvGrpSpPr>
            <p:grpSpPr>
              <a:xfrm>
                <a:off x="4791476" y="4400300"/>
                <a:ext cx="3394473" cy="794330"/>
                <a:chOff x="4664476" y="4349500"/>
                <a:chExt cx="3394473" cy="794330"/>
              </a:xfrm>
            </p:grpSpPr>
            <p:sp>
              <p:nvSpPr>
                <p:cNvPr id="20" name="文本框 19"/>
                <p:cNvSpPr txBox="1"/>
                <p:nvPr/>
              </p:nvSpPr>
              <p:spPr>
                <a:xfrm>
                  <a:off x="4664476" y="4349500"/>
                  <a:ext cx="1415772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zh-CN" altLang="en-US" sz="2400" b="1" dirty="0">
                      <a:solidFill>
                        <a:srgbClr val="45536C"/>
                      </a:solidFill>
                      <a:cs typeface="+mn-ea"/>
                      <a:sym typeface="+mn-lt"/>
                    </a:rPr>
                    <a:t>用户培训</a:t>
                  </a:r>
                  <a:endParaRPr lang="zh-CN" altLang="en-US" sz="2400" b="1" dirty="0">
                    <a:solidFill>
                      <a:srgbClr val="45536C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21" name="文本框 20"/>
                <p:cNvSpPr txBox="1"/>
                <p:nvPr/>
              </p:nvSpPr>
              <p:spPr>
                <a:xfrm>
                  <a:off x="4664480" y="4726087"/>
                  <a:ext cx="3394469" cy="4177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zh-CN" altLang="en-US" sz="16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cs typeface="+mn-ea"/>
                      <a:sym typeface="+mn-lt"/>
                    </a:rPr>
                    <a:t>进行内测用户培训</a:t>
                  </a:r>
                  <a:endParaRPr lang="zh-CN" altLang="en-US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+mn-ea"/>
                    <a:sym typeface="+mn-lt"/>
                  </a:endParaRPr>
                </a:p>
              </p:txBody>
            </p:sp>
          </p:grpSp>
        </p:grpSp>
        <p:sp>
          <p:nvSpPr>
            <p:cNvPr id="15" name="椭圆 14"/>
            <p:cNvSpPr>
              <a:spLocks noChangeAspect="1"/>
            </p:cNvSpPr>
            <p:nvPr/>
          </p:nvSpPr>
          <p:spPr>
            <a:xfrm>
              <a:off x="5442925" y="2743200"/>
              <a:ext cx="872272" cy="872272"/>
            </a:xfrm>
            <a:prstGeom prst="ellipse">
              <a:avLst/>
            </a:prstGeom>
            <a:solidFill>
              <a:srgbClr val="EFC3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b="1" i="1" dirty="0">
                  <a:cs typeface="+mn-ea"/>
                  <a:sym typeface="+mn-lt"/>
                </a:rPr>
                <a:t>05</a:t>
              </a:r>
              <a:endParaRPr lang="zh-CN" altLang="en-US" sz="2800" b="1" i="1" dirty="0">
                <a:cs typeface="+mn-ea"/>
                <a:sym typeface="+mn-lt"/>
              </a:endParaRPr>
            </a:p>
          </p:txBody>
        </p:sp>
        <p:sp>
          <p:nvSpPr>
            <p:cNvPr id="16" name="椭圆 15"/>
            <p:cNvSpPr>
              <a:spLocks noChangeAspect="1"/>
            </p:cNvSpPr>
            <p:nvPr/>
          </p:nvSpPr>
          <p:spPr>
            <a:xfrm>
              <a:off x="8824422" y="4375880"/>
              <a:ext cx="872272" cy="872272"/>
            </a:xfrm>
            <a:prstGeom prst="ellipse">
              <a:avLst/>
            </a:prstGeom>
            <a:solidFill>
              <a:srgbClr val="EFC3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b="1" i="1" dirty="0">
                  <a:cs typeface="+mn-ea"/>
                  <a:sym typeface="+mn-lt"/>
                </a:rPr>
                <a:t>06</a:t>
              </a:r>
              <a:endParaRPr lang="zh-CN" altLang="en-US" sz="2800" b="1" i="1" dirty="0">
                <a:cs typeface="+mn-ea"/>
                <a:sym typeface="+mn-lt"/>
              </a:endParaRPr>
            </a:p>
          </p:txBody>
        </p:sp>
        <p:sp>
          <p:nvSpPr>
            <p:cNvPr id="17" name="椭圆 16"/>
            <p:cNvSpPr>
              <a:spLocks noChangeAspect="1"/>
            </p:cNvSpPr>
            <p:nvPr/>
          </p:nvSpPr>
          <p:spPr>
            <a:xfrm>
              <a:off x="2061428" y="4375880"/>
              <a:ext cx="872272" cy="872272"/>
            </a:xfrm>
            <a:prstGeom prst="ellipse">
              <a:avLst/>
            </a:prstGeom>
            <a:solidFill>
              <a:srgbClr val="EFC3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b="1" i="1" dirty="0">
                  <a:cs typeface="+mn-ea"/>
                  <a:sym typeface="+mn-lt"/>
                </a:rPr>
                <a:t>04</a:t>
              </a:r>
              <a:endParaRPr lang="zh-CN" altLang="en-US" sz="2800" b="1" i="1" dirty="0">
                <a:cs typeface="+mn-ea"/>
                <a:sym typeface="+mn-lt"/>
              </a:endParaRPr>
            </a:p>
          </p:txBody>
        </p:sp>
      </p:grpSp>
      <p:sp>
        <p:nvSpPr>
          <p:cNvPr id="36" name="文本框 35"/>
          <p:cNvSpPr txBox="1"/>
          <p:nvPr/>
        </p:nvSpPr>
        <p:spPr>
          <a:xfrm>
            <a:off x="554748" y="385500"/>
            <a:ext cx="2339102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zh-CN"/>
            </a:defPPr>
            <a:lvl1pPr algn="ctr">
              <a:defRPr sz="3200">
                <a:solidFill>
                  <a:schemeClr val="tx2"/>
                </a:solidFill>
                <a:latin typeface="+mj-ea"/>
                <a:ea typeface="+mj-ea"/>
              </a:defRPr>
            </a:lvl1pPr>
          </a:lstStyle>
          <a:p>
            <a:pPr algn="l"/>
            <a:r>
              <a:rPr lang="zh-CN" altLang="en-US" sz="2800" b="1" dirty="0">
                <a:solidFill>
                  <a:srgbClr val="45536C"/>
                </a:solidFill>
                <a:latin typeface="+mn-lt"/>
                <a:ea typeface="+mn-ea"/>
                <a:cs typeface="+mn-ea"/>
                <a:sym typeface="+mn-lt"/>
              </a:rPr>
              <a:t>项目实施策略</a:t>
            </a:r>
            <a:endParaRPr lang="zh-CN" altLang="en-US" sz="2800" b="1" dirty="0">
              <a:solidFill>
                <a:srgbClr val="45536C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33"/>
          <p:cNvSpPr txBox="1"/>
          <p:nvPr/>
        </p:nvSpPr>
        <p:spPr>
          <a:xfrm>
            <a:off x="554748" y="385500"/>
            <a:ext cx="2339102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zh-CN"/>
            </a:defPPr>
            <a:lvl1pPr algn="ctr">
              <a:defRPr sz="3200">
                <a:solidFill>
                  <a:schemeClr val="tx2"/>
                </a:solidFill>
                <a:latin typeface="+mj-ea"/>
                <a:ea typeface="+mj-ea"/>
              </a:defRPr>
            </a:lvl1pPr>
          </a:lstStyle>
          <a:p>
            <a:pPr algn="l"/>
            <a:r>
              <a:rPr lang="zh-CN" altLang="en-US" sz="2800" b="1" dirty="0">
                <a:solidFill>
                  <a:srgbClr val="45536C"/>
                </a:solidFill>
                <a:latin typeface="+mn-lt"/>
                <a:ea typeface="+mn-ea"/>
                <a:cs typeface="+mn-ea"/>
                <a:sym typeface="+mn-lt"/>
              </a:rPr>
              <a:t>项目生命周期</a:t>
            </a:r>
            <a:endParaRPr lang="zh-CN" altLang="en-US" sz="2800" b="1" dirty="0">
              <a:solidFill>
                <a:srgbClr val="45536C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38" name="图片 3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680" y="2234519"/>
            <a:ext cx="10366640" cy="3208338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33"/>
          <p:cNvSpPr txBox="1"/>
          <p:nvPr/>
        </p:nvSpPr>
        <p:spPr>
          <a:xfrm>
            <a:off x="554748" y="386125"/>
            <a:ext cx="2316480" cy="52197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zh-CN"/>
            </a:defPPr>
            <a:lvl1pPr algn="ctr">
              <a:defRPr sz="3200">
                <a:solidFill>
                  <a:schemeClr val="tx2"/>
                </a:solidFill>
                <a:latin typeface="+mj-ea"/>
                <a:ea typeface="+mj-ea"/>
              </a:defRPr>
            </a:lvl1pPr>
          </a:lstStyle>
          <a:p>
            <a:pPr algn="l"/>
            <a:r>
              <a:rPr lang="zh-CN" altLang="en-US" sz="2800" b="1" dirty="0">
                <a:solidFill>
                  <a:srgbClr val="45536C"/>
                </a:solidFill>
                <a:latin typeface="+mn-lt"/>
                <a:ea typeface="+mn-ea"/>
                <a:cs typeface="+mn-ea"/>
                <a:sym typeface="+mn-lt"/>
              </a:rPr>
              <a:t>项目沟通</a:t>
            </a:r>
            <a:r>
              <a:rPr lang="zh-CN" altLang="en-US" sz="2800" b="1" dirty="0">
                <a:solidFill>
                  <a:srgbClr val="45536C"/>
                </a:solidFill>
                <a:latin typeface="+mn-lt"/>
                <a:ea typeface="+mn-ea"/>
                <a:cs typeface="+mn-ea"/>
                <a:sym typeface="+mn-lt"/>
              </a:rPr>
              <a:t>计划</a:t>
            </a:r>
            <a:endParaRPr lang="zh-CN" altLang="en-US" sz="2800" b="1" dirty="0">
              <a:solidFill>
                <a:srgbClr val="45536C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38150" y="1245235"/>
            <a:ext cx="6096000" cy="23069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1. 周会</a:t>
            </a:r>
            <a:endParaRPr lang="zh-CN" altLang="en-US"/>
          </a:p>
          <a:p>
            <a:r>
              <a:rPr lang="zh-CN" altLang="en-US"/>
              <a:t>    1. 通报工作进度</a:t>
            </a:r>
            <a:endParaRPr lang="zh-CN" altLang="en-US"/>
          </a:p>
          <a:p>
            <a:r>
              <a:rPr lang="zh-CN" altLang="en-US"/>
              <a:t>    2. 讨论工作问题（需求、技术）或风险与变更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2. 周报</a:t>
            </a:r>
            <a:endParaRPr lang="zh-CN" altLang="en-US"/>
          </a:p>
          <a:p>
            <a:r>
              <a:rPr lang="zh-CN" altLang="en-US"/>
              <a:t>    1. 本周计划进度，本周实际进度</a:t>
            </a:r>
            <a:endParaRPr lang="zh-CN" altLang="en-US"/>
          </a:p>
          <a:p>
            <a:r>
              <a:rPr lang="zh-CN" altLang="en-US"/>
              <a:t>    2. 下周计划进度，下周预期进度</a:t>
            </a:r>
            <a:endParaRPr lang="zh-CN" altLang="en-US"/>
          </a:p>
          <a:p>
            <a:r>
              <a:rPr lang="zh-CN" altLang="en-US"/>
              <a:t>    3. 主要问题、风险、变更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438150" y="3676015"/>
            <a:ext cx="6096000" cy="31381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ym typeface="+mn-ea"/>
              </a:rPr>
              <a:t>3. 项目汇报会</a:t>
            </a:r>
            <a:endParaRPr lang="zh-CN" altLang="en-US"/>
          </a:p>
          <a:p>
            <a:r>
              <a:rPr lang="zh-CN" altLang="en-US">
                <a:sym typeface="+mn-ea"/>
              </a:rPr>
              <a:t>    1. 金再完成需求分析、设计、上线准备时召开，向项目组上游汇报情况</a:t>
            </a:r>
            <a:endParaRPr lang="zh-CN" altLang="en-US">
              <a:sym typeface="+mn-ea"/>
            </a:endParaRPr>
          </a:p>
          <a:p>
            <a:endParaRPr lang="zh-CN" altLang="en-US"/>
          </a:p>
          <a:p>
            <a:r>
              <a:rPr lang="zh-CN" altLang="en-US">
                <a:sym typeface="+mn-ea"/>
              </a:rPr>
              <a:t>4. 项目沟通会</a:t>
            </a:r>
            <a:endParaRPr lang="zh-CN" altLang="en-US"/>
          </a:p>
          <a:p>
            <a:r>
              <a:rPr lang="zh-CN" altLang="en-US">
                <a:sym typeface="+mn-ea"/>
              </a:rPr>
              <a:t>    1. 若有紧急重大变更，召集全体项目组成员讨论</a:t>
            </a:r>
            <a:endParaRPr lang="zh-CN" altLang="en-US">
              <a:sym typeface="+mn-ea"/>
            </a:endParaRPr>
          </a:p>
          <a:p>
            <a:endParaRPr lang="zh-CN" altLang="en-US"/>
          </a:p>
          <a:p>
            <a:r>
              <a:rPr lang="zh-CN" altLang="en-US">
                <a:sym typeface="+mn-ea"/>
              </a:rPr>
              <a:t>5. 业务沟通</a:t>
            </a:r>
            <a:endParaRPr lang="zh-CN" altLang="en-US"/>
          </a:p>
          <a:p>
            <a:r>
              <a:rPr lang="zh-CN" altLang="en-US">
                <a:sym typeface="+mn-ea"/>
              </a:rPr>
              <a:t>    1. 频率2-3周一次，向甲方与项目组各leader汇报业务内容与实现情况</a:t>
            </a:r>
            <a:endParaRPr lang="zh-CN" altLang="en-US"/>
          </a:p>
          <a:p>
            <a:r>
              <a:rPr lang="zh-CN" altLang="en-US">
                <a:sym typeface="+mn-ea"/>
              </a:rPr>
              <a:t>    2. 计划用户宣传活动</a:t>
            </a:r>
            <a:endParaRPr lang="zh-CN" altLang="en-US">
              <a:sym typeface="+mn-ea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6764020" y="2272665"/>
            <a:ext cx="4961890" cy="3516630"/>
            <a:chOff x="0" y="1422400"/>
            <a:chExt cx="6096000" cy="4897603"/>
          </a:xfrm>
        </p:grpSpPr>
        <p:sp>
          <p:nvSpPr>
            <p:cNvPr id="8" name="矩形 7"/>
            <p:cNvSpPr/>
            <p:nvPr>
              <p:custDataLst>
                <p:tags r:id="rId1"/>
              </p:custDataLst>
            </p:nvPr>
          </p:nvSpPr>
          <p:spPr>
            <a:xfrm>
              <a:off x="0" y="2300937"/>
              <a:ext cx="6096000" cy="3140529"/>
            </a:xfrm>
            <a:prstGeom prst="rect">
              <a:avLst/>
            </a:prstGeom>
            <a:solidFill>
              <a:srgbClr val="EFC3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9" name="矩形 8"/>
            <p:cNvSpPr/>
            <p:nvPr>
              <p:custDataLst>
                <p:tags r:id="rId2"/>
              </p:custDataLst>
            </p:nvPr>
          </p:nvSpPr>
          <p:spPr>
            <a:xfrm>
              <a:off x="694418" y="1422400"/>
              <a:ext cx="4707164" cy="4897603"/>
            </a:xfrm>
            <a:prstGeom prst="rect">
              <a:avLst/>
            </a:prstGeom>
            <a:blipFill dpi="0" rotWithShape="1">
              <a:blip r:embed="rId3"/>
              <a:srcRect/>
              <a:tile tx="0" ty="0" sx="100000" sy="100000" flip="none" algn="ctr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3050438" y="1388012"/>
            <a:ext cx="6091125" cy="3347778"/>
            <a:chOff x="3052874" y="1285270"/>
            <a:chExt cx="6091125" cy="3347778"/>
          </a:xfrm>
        </p:grpSpPr>
        <p:sp>
          <p:nvSpPr>
            <p:cNvPr id="33" name="文本框 32"/>
            <p:cNvSpPr txBox="1"/>
            <p:nvPr/>
          </p:nvSpPr>
          <p:spPr>
            <a:xfrm>
              <a:off x="3539679" y="2951253"/>
              <a:ext cx="511751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</a:lstStyle>
            <a:p>
              <a:pPr algn="ctr"/>
              <a:r>
                <a:rPr lang="zh-CN" altLang="en-US" sz="5400" b="1" dirty="0">
                  <a:solidFill>
                    <a:srgbClr val="45536C"/>
                  </a:solidFill>
                  <a:cs typeface="+mn-ea"/>
                  <a:sym typeface="+mn-lt"/>
                </a:rPr>
                <a:t>项目参与人员</a:t>
              </a:r>
              <a:endParaRPr lang="zh-CN" altLang="en-US" sz="5400" b="1" dirty="0">
                <a:solidFill>
                  <a:srgbClr val="45536C"/>
                </a:solidFill>
                <a:cs typeface="+mn-ea"/>
                <a:sym typeface="+mn-lt"/>
              </a:endParaRPr>
            </a:p>
          </p:txBody>
        </p:sp>
        <p:sp>
          <p:nvSpPr>
            <p:cNvPr id="35" name="矩形 34"/>
            <p:cNvSpPr/>
            <p:nvPr/>
          </p:nvSpPr>
          <p:spPr>
            <a:xfrm>
              <a:off x="3052874" y="4298148"/>
              <a:ext cx="6091125" cy="33490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>
                <a:lnSpc>
                  <a:spcPct val="150000"/>
                </a:lnSpc>
              </a:pP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Project participant</a:t>
              </a:r>
              <a:endPara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  <p:grpSp>
          <p:nvGrpSpPr>
            <p:cNvPr id="2" name="组合 1"/>
            <p:cNvGrpSpPr/>
            <p:nvPr/>
          </p:nvGrpSpPr>
          <p:grpSpPr>
            <a:xfrm>
              <a:off x="3478536" y="4045464"/>
              <a:ext cx="5239800" cy="48549"/>
              <a:chOff x="1267900" y="3354771"/>
              <a:chExt cx="5239800" cy="48549"/>
            </a:xfrm>
          </p:grpSpPr>
          <p:cxnSp>
            <p:nvCxnSpPr>
              <p:cNvPr id="38" name="直接连接符 37"/>
              <p:cNvCxnSpPr/>
              <p:nvPr/>
            </p:nvCxnSpPr>
            <p:spPr>
              <a:xfrm>
                <a:off x="1267900" y="3367471"/>
                <a:ext cx="5239800" cy="0"/>
              </a:xfrm>
              <a:prstGeom prst="line">
                <a:avLst/>
              </a:prstGeom>
              <a:ln>
                <a:solidFill>
                  <a:srgbClr val="EFC32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矩形 38"/>
              <p:cNvSpPr/>
              <p:nvPr/>
            </p:nvSpPr>
            <p:spPr>
              <a:xfrm>
                <a:off x="3289850" y="3354771"/>
                <a:ext cx="1195900" cy="48549"/>
              </a:xfrm>
              <a:prstGeom prst="rect">
                <a:avLst/>
              </a:prstGeom>
              <a:solidFill>
                <a:srgbClr val="EFC3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sp>
          <p:nvSpPr>
            <p:cNvPr id="40" name="文本框 39"/>
            <p:cNvSpPr txBox="1"/>
            <p:nvPr/>
          </p:nvSpPr>
          <p:spPr>
            <a:xfrm>
              <a:off x="5190297" y="1285270"/>
              <a:ext cx="1816279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9600" b="1" i="1" dirty="0">
                  <a:solidFill>
                    <a:srgbClr val="EFC32C"/>
                  </a:solidFill>
                  <a:cs typeface="+mn-ea"/>
                  <a:sym typeface="+mn-lt"/>
                </a:rPr>
                <a:t>04</a:t>
              </a:r>
              <a:endParaRPr lang="zh-CN" altLang="en-US" sz="9600" b="1" i="1" dirty="0">
                <a:solidFill>
                  <a:srgbClr val="EFC32C"/>
                </a:solidFill>
                <a:cs typeface="+mn-ea"/>
                <a:sym typeface="+mn-lt"/>
              </a:endParaRPr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文本框 80"/>
          <p:cNvSpPr txBox="1"/>
          <p:nvPr/>
        </p:nvSpPr>
        <p:spPr>
          <a:xfrm>
            <a:off x="554748" y="385500"/>
            <a:ext cx="1980029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zh-CN"/>
            </a:defPPr>
            <a:lvl1pPr algn="ctr">
              <a:defRPr sz="3200">
                <a:solidFill>
                  <a:schemeClr val="tx2"/>
                </a:solidFill>
                <a:latin typeface="+mj-ea"/>
                <a:ea typeface="+mj-ea"/>
              </a:defRPr>
            </a:lvl1pPr>
          </a:lstStyle>
          <a:p>
            <a:pPr algn="l"/>
            <a:r>
              <a:rPr lang="zh-CN" altLang="en-US" sz="2800" b="1" dirty="0">
                <a:solidFill>
                  <a:srgbClr val="45536C"/>
                </a:solidFill>
                <a:latin typeface="+mn-lt"/>
                <a:ea typeface="+mn-ea"/>
                <a:cs typeface="+mn-ea"/>
                <a:sym typeface="+mn-lt"/>
              </a:rPr>
              <a:t>项目组架构</a:t>
            </a:r>
            <a:endParaRPr lang="zh-CN" altLang="en-US" sz="2800" b="1" dirty="0">
              <a:solidFill>
                <a:srgbClr val="45536C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4762" y="1358218"/>
            <a:ext cx="9231086" cy="5114281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>
            <a:off x="2023829" y="2807608"/>
            <a:ext cx="3004605" cy="849953"/>
            <a:chOff x="2739542" y="3241456"/>
            <a:chExt cx="3004605" cy="849953"/>
          </a:xfrm>
        </p:grpSpPr>
        <p:sp>
          <p:nvSpPr>
            <p:cNvPr id="21" name="文本框 38"/>
            <p:cNvSpPr txBox="1"/>
            <p:nvPr/>
          </p:nvSpPr>
          <p:spPr>
            <a:xfrm>
              <a:off x="2739542" y="3241456"/>
              <a:ext cx="264687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3200" b="1" dirty="0">
                  <a:solidFill>
                    <a:srgbClr val="45536C"/>
                  </a:solidFill>
                  <a:cs typeface="+mn-ea"/>
                  <a:sym typeface="+mn-lt"/>
                </a:rPr>
                <a:t>项目总体描述</a:t>
              </a:r>
              <a:endParaRPr lang="zh-CN" altLang="en-US" sz="3200" b="1" dirty="0">
                <a:solidFill>
                  <a:srgbClr val="45536C"/>
                </a:solidFill>
                <a:cs typeface="+mn-ea"/>
                <a:sym typeface="+mn-lt"/>
              </a:endParaRPr>
            </a:p>
          </p:txBody>
        </p:sp>
        <p:sp>
          <p:nvSpPr>
            <p:cNvPr id="22" name="文本框 39"/>
            <p:cNvSpPr txBox="1"/>
            <p:nvPr/>
          </p:nvSpPr>
          <p:spPr>
            <a:xfrm>
              <a:off x="2739542" y="3814410"/>
              <a:ext cx="300460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1200" spc="3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Overall project description</a:t>
              </a:r>
              <a:endParaRPr lang="zh-CN" altLang="en-US" sz="1200" spc="3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</p:grpSp>
      <p:sp>
        <p:nvSpPr>
          <p:cNvPr id="26" name="椭圆 25"/>
          <p:cNvSpPr>
            <a:spLocks noChangeAspect="1"/>
          </p:cNvSpPr>
          <p:nvPr/>
        </p:nvSpPr>
        <p:spPr>
          <a:xfrm>
            <a:off x="1221472" y="2836584"/>
            <a:ext cx="792000" cy="792000"/>
          </a:xfrm>
          <a:prstGeom prst="ellipse">
            <a:avLst/>
          </a:prstGeom>
          <a:solidFill>
            <a:srgbClr val="45536C"/>
          </a:solidFill>
          <a:ln w="349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i="1" dirty="0">
                <a:cs typeface="+mn-ea"/>
                <a:sym typeface="+mn-lt"/>
              </a:rPr>
              <a:t>01</a:t>
            </a:r>
            <a:endParaRPr lang="zh-CN" altLang="en-US" sz="2400" b="1" i="1" dirty="0">
              <a:cs typeface="+mn-ea"/>
              <a:sym typeface="+mn-lt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2023829" y="4382408"/>
            <a:ext cx="3141758" cy="849953"/>
            <a:chOff x="2739542" y="3241456"/>
            <a:chExt cx="3141758" cy="849953"/>
          </a:xfrm>
        </p:grpSpPr>
        <p:sp>
          <p:nvSpPr>
            <p:cNvPr id="35" name="文本框 38"/>
            <p:cNvSpPr txBox="1"/>
            <p:nvPr/>
          </p:nvSpPr>
          <p:spPr>
            <a:xfrm>
              <a:off x="2739542" y="3241456"/>
              <a:ext cx="264687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3200" b="1" dirty="0">
                  <a:solidFill>
                    <a:srgbClr val="45536C"/>
                  </a:solidFill>
                  <a:cs typeface="+mn-ea"/>
                  <a:sym typeface="+mn-lt"/>
                </a:rPr>
                <a:t>项目实施计划</a:t>
              </a:r>
              <a:endParaRPr lang="zh-CN" altLang="en-US" sz="3200" b="1" dirty="0">
                <a:solidFill>
                  <a:srgbClr val="45536C"/>
                </a:solidFill>
                <a:cs typeface="+mn-ea"/>
                <a:sym typeface="+mn-lt"/>
              </a:endParaRPr>
            </a:p>
          </p:txBody>
        </p:sp>
        <p:sp>
          <p:nvSpPr>
            <p:cNvPr id="36" name="文本框 39"/>
            <p:cNvSpPr txBox="1"/>
            <p:nvPr/>
          </p:nvSpPr>
          <p:spPr>
            <a:xfrm>
              <a:off x="2739542" y="3814410"/>
              <a:ext cx="314175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1200" spc="3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Project Implementation Plan</a:t>
              </a:r>
              <a:endParaRPr lang="zh-CN" altLang="en-US" sz="1200" spc="3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</p:grpSp>
      <p:sp>
        <p:nvSpPr>
          <p:cNvPr id="33" name="椭圆 32"/>
          <p:cNvSpPr>
            <a:spLocks noChangeAspect="1"/>
          </p:cNvSpPr>
          <p:nvPr/>
        </p:nvSpPr>
        <p:spPr>
          <a:xfrm>
            <a:off x="1221472" y="4411384"/>
            <a:ext cx="792000" cy="792000"/>
          </a:xfrm>
          <a:prstGeom prst="ellipse">
            <a:avLst/>
          </a:prstGeom>
          <a:solidFill>
            <a:srgbClr val="EFC32C"/>
          </a:solidFill>
          <a:ln w="349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i="1" dirty="0">
                <a:cs typeface="+mn-ea"/>
                <a:sym typeface="+mn-lt"/>
              </a:rPr>
              <a:t>03</a:t>
            </a:r>
            <a:endParaRPr lang="zh-CN" altLang="en-US" sz="2400" b="1" i="1" dirty="0">
              <a:cs typeface="+mn-ea"/>
              <a:sym typeface="+mn-lt"/>
            </a:endParaRPr>
          </a:p>
        </p:txBody>
      </p:sp>
      <p:grpSp>
        <p:nvGrpSpPr>
          <p:cNvPr id="47" name="组合 46"/>
          <p:cNvGrpSpPr/>
          <p:nvPr/>
        </p:nvGrpSpPr>
        <p:grpSpPr>
          <a:xfrm>
            <a:off x="6481529" y="2807608"/>
            <a:ext cx="2646878" cy="849953"/>
            <a:chOff x="2739542" y="3241456"/>
            <a:chExt cx="2646878" cy="849953"/>
          </a:xfrm>
        </p:grpSpPr>
        <p:sp>
          <p:nvSpPr>
            <p:cNvPr id="51" name="文本框 38"/>
            <p:cNvSpPr txBox="1"/>
            <p:nvPr/>
          </p:nvSpPr>
          <p:spPr>
            <a:xfrm>
              <a:off x="2739542" y="3241456"/>
              <a:ext cx="264687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3200" b="1" dirty="0">
                  <a:solidFill>
                    <a:srgbClr val="45536C"/>
                  </a:solidFill>
                  <a:cs typeface="+mn-ea"/>
                  <a:sym typeface="+mn-lt"/>
                </a:rPr>
                <a:t>项目总体规模</a:t>
              </a:r>
              <a:endParaRPr lang="zh-CN" altLang="en-US" sz="3200" b="1" dirty="0">
                <a:solidFill>
                  <a:srgbClr val="45536C"/>
                </a:solidFill>
                <a:cs typeface="+mn-ea"/>
                <a:sym typeface="+mn-lt"/>
              </a:endParaRPr>
            </a:p>
          </p:txBody>
        </p:sp>
        <p:sp>
          <p:nvSpPr>
            <p:cNvPr id="52" name="文本框 39"/>
            <p:cNvSpPr txBox="1"/>
            <p:nvPr/>
          </p:nvSpPr>
          <p:spPr>
            <a:xfrm>
              <a:off x="2739542" y="3814410"/>
              <a:ext cx="22335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1200" spc="3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Overall project size</a:t>
              </a:r>
              <a:endParaRPr lang="zh-CN" altLang="en-US" sz="1200" spc="3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</p:grpSp>
      <p:sp>
        <p:nvSpPr>
          <p:cNvPr id="49" name="椭圆 48"/>
          <p:cNvSpPr>
            <a:spLocks noChangeAspect="1"/>
          </p:cNvSpPr>
          <p:nvPr/>
        </p:nvSpPr>
        <p:spPr>
          <a:xfrm>
            <a:off x="5679172" y="2836584"/>
            <a:ext cx="792000" cy="792000"/>
          </a:xfrm>
          <a:prstGeom prst="ellipse">
            <a:avLst/>
          </a:prstGeom>
          <a:solidFill>
            <a:srgbClr val="EFC32C"/>
          </a:solidFill>
          <a:ln w="349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i="1" dirty="0">
                <a:cs typeface="+mn-ea"/>
                <a:sym typeface="+mn-lt"/>
              </a:rPr>
              <a:t>02</a:t>
            </a:r>
            <a:endParaRPr lang="zh-CN" altLang="en-US" sz="2400" b="1" i="1" dirty="0">
              <a:cs typeface="+mn-ea"/>
              <a:sym typeface="+mn-lt"/>
            </a:endParaRPr>
          </a:p>
        </p:txBody>
      </p:sp>
      <p:grpSp>
        <p:nvGrpSpPr>
          <p:cNvPr id="41" name="组合 40"/>
          <p:cNvGrpSpPr/>
          <p:nvPr/>
        </p:nvGrpSpPr>
        <p:grpSpPr>
          <a:xfrm>
            <a:off x="6481529" y="4382408"/>
            <a:ext cx="2646878" cy="849953"/>
            <a:chOff x="2739542" y="3241456"/>
            <a:chExt cx="2646878" cy="849953"/>
          </a:xfrm>
        </p:grpSpPr>
        <p:sp>
          <p:nvSpPr>
            <p:cNvPr id="45" name="文本框 38"/>
            <p:cNvSpPr txBox="1"/>
            <p:nvPr/>
          </p:nvSpPr>
          <p:spPr>
            <a:xfrm>
              <a:off x="2739542" y="3241456"/>
              <a:ext cx="264687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3200" b="1" dirty="0">
                  <a:solidFill>
                    <a:srgbClr val="45536C"/>
                  </a:solidFill>
                  <a:cs typeface="+mn-ea"/>
                  <a:sym typeface="+mn-lt"/>
                </a:rPr>
                <a:t>项目参与人员</a:t>
              </a:r>
              <a:endParaRPr lang="zh-CN" altLang="en-US" sz="3200" b="1" dirty="0">
                <a:solidFill>
                  <a:srgbClr val="45536C"/>
                </a:solidFill>
                <a:cs typeface="+mn-ea"/>
                <a:sym typeface="+mn-lt"/>
              </a:endParaRPr>
            </a:p>
          </p:txBody>
        </p:sp>
        <p:sp>
          <p:nvSpPr>
            <p:cNvPr id="46" name="文本框 39"/>
            <p:cNvSpPr txBox="1"/>
            <p:nvPr/>
          </p:nvSpPr>
          <p:spPr>
            <a:xfrm>
              <a:off x="2739542" y="3814410"/>
              <a:ext cx="215142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1200" spc="3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Project participant</a:t>
              </a:r>
              <a:endParaRPr lang="zh-CN" altLang="en-US" sz="1200" spc="3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</p:grpSp>
      <p:sp>
        <p:nvSpPr>
          <p:cNvPr id="43" name="椭圆 42"/>
          <p:cNvSpPr>
            <a:spLocks noChangeAspect="1"/>
          </p:cNvSpPr>
          <p:nvPr/>
        </p:nvSpPr>
        <p:spPr>
          <a:xfrm>
            <a:off x="5679172" y="4411384"/>
            <a:ext cx="792000" cy="792000"/>
          </a:xfrm>
          <a:prstGeom prst="ellipse">
            <a:avLst/>
          </a:prstGeom>
          <a:solidFill>
            <a:srgbClr val="45536C"/>
          </a:solidFill>
          <a:ln w="349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i="1" dirty="0">
                <a:cs typeface="+mn-ea"/>
                <a:sym typeface="+mn-lt"/>
              </a:rPr>
              <a:t>04</a:t>
            </a:r>
            <a:endParaRPr lang="zh-CN" altLang="en-US" sz="2400" b="1" i="1" dirty="0">
              <a:cs typeface="+mn-ea"/>
              <a:sym typeface="+mn-lt"/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706093" y="823361"/>
            <a:ext cx="3523007" cy="738554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3D4C63"/>
                </a:solidFill>
                <a:effectLst/>
                <a:uLnTx/>
                <a:uFillTx/>
                <a:cs typeface="+mn-ea"/>
                <a:sym typeface="+mn-lt"/>
              </a:rPr>
              <a:t>目 录 </a:t>
            </a:r>
            <a:r>
              <a:rPr kumimoji="0" lang="en-US" altLang="zh-CN" sz="3600" b="1" i="0" u="none" strike="noStrike" kern="0" cap="none" spc="0" normalizeH="0" baseline="0" noProof="0" dirty="0">
                <a:ln>
                  <a:noFill/>
                </a:ln>
                <a:solidFill>
                  <a:srgbClr val="3D4C63"/>
                </a:solidFill>
                <a:effectLst/>
                <a:uLnTx/>
                <a:uFillTx/>
                <a:cs typeface="+mn-ea"/>
                <a:sym typeface="+mn-lt"/>
              </a:rPr>
              <a:t>/ 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3D4C63"/>
                </a:solidFill>
                <a:effectLst/>
                <a:uLnTx/>
                <a:uFillTx/>
                <a:cs typeface="+mn-ea"/>
                <a:sym typeface="+mn-lt"/>
              </a:rPr>
              <a:t>CONTENT</a:t>
            </a:r>
            <a:endParaRPr kumimoji="0" lang="zh-CN" altLang="en-US" sz="2800" b="1" i="0" u="none" strike="noStrike" kern="0" cap="none" spc="0" normalizeH="0" baseline="0" noProof="0" dirty="0">
              <a:ln>
                <a:noFill/>
              </a:ln>
              <a:solidFill>
                <a:srgbClr val="3D4C63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57" name="组合 56"/>
          <p:cNvGrpSpPr/>
          <p:nvPr/>
        </p:nvGrpSpPr>
        <p:grpSpPr>
          <a:xfrm>
            <a:off x="823400" y="1602171"/>
            <a:ext cx="6177929" cy="48549"/>
            <a:chOff x="1064700" y="1729171"/>
            <a:chExt cx="6177929" cy="48549"/>
          </a:xfrm>
        </p:grpSpPr>
        <p:cxnSp>
          <p:nvCxnSpPr>
            <p:cNvPr id="55" name="直接连接符 54"/>
            <p:cNvCxnSpPr/>
            <p:nvPr/>
          </p:nvCxnSpPr>
          <p:spPr>
            <a:xfrm>
              <a:off x="1064700" y="1741871"/>
              <a:ext cx="6177929" cy="0"/>
            </a:xfrm>
            <a:prstGeom prst="line">
              <a:avLst/>
            </a:prstGeom>
            <a:ln>
              <a:solidFill>
                <a:srgbClr val="EFC32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矩形 55"/>
            <p:cNvSpPr/>
            <p:nvPr/>
          </p:nvSpPr>
          <p:spPr>
            <a:xfrm>
              <a:off x="1064700" y="1729171"/>
              <a:ext cx="1195900" cy="48549"/>
            </a:xfrm>
            <a:prstGeom prst="rect">
              <a:avLst/>
            </a:prstGeom>
            <a:solidFill>
              <a:srgbClr val="EFC3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6096001" y="1724220"/>
            <a:ext cx="5384912" cy="855722"/>
            <a:chOff x="6489700" y="1652159"/>
            <a:chExt cx="5384912" cy="855722"/>
          </a:xfrm>
        </p:grpSpPr>
        <p:grpSp>
          <p:nvGrpSpPr>
            <p:cNvPr id="16" name="组合 15"/>
            <p:cNvGrpSpPr/>
            <p:nvPr/>
          </p:nvGrpSpPr>
          <p:grpSpPr>
            <a:xfrm>
              <a:off x="7203953" y="1652159"/>
              <a:ext cx="4670659" cy="855722"/>
              <a:chOff x="7341747" y="2106690"/>
              <a:chExt cx="4670659" cy="855722"/>
            </a:xfrm>
          </p:grpSpPr>
          <p:sp>
            <p:nvSpPr>
              <p:cNvPr id="18" name="文本框 17"/>
              <p:cNvSpPr txBox="1"/>
              <p:nvPr/>
            </p:nvSpPr>
            <p:spPr>
              <a:xfrm>
                <a:off x="7341748" y="2106690"/>
                <a:ext cx="110799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400" b="1" dirty="0">
                    <a:solidFill>
                      <a:srgbClr val="45536C"/>
                    </a:solidFill>
                    <a:cs typeface="+mn-ea"/>
                    <a:sym typeface="+mn-lt"/>
                  </a:rPr>
                  <a:t>需求组</a:t>
                </a:r>
                <a:endParaRPr lang="zh-CN" altLang="en-US" sz="2400" b="1" dirty="0">
                  <a:solidFill>
                    <a:srgbClr val="45536C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9" name="文本框 18"/>
              <p:cNvSpPr txBox="1"/>
              <p:nvPr/>
            </p:nvSpPr>
            <p:spPr>
              <a:xfrm>
                <a:off x="7341747" y="2544862"/>
                <a:ext cx="4670659" cy="4175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+mn-ea"/>
                    <a:sym typeface="+mn-lt"/>
                  </a:rPr>
                  <a:t>需求调研、分析、记录工作</a:t>
                </a:r>
                <a:endPara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17" name="椭圆 16"/>
            <p:cNvSpPr/>
            <p:nvPr/>
          </p:nvSpPr>
          <p:spPr>
            <a:xfrm>
              <a:off x="6489700" y="1735689"/>
              <a:ext cx="688854" cy="688854"/>
            </a:xfrm>
            <a:prstGeom prst="ellipse">
              <a:avLst/>
            </a:prstGeom>
            <a:solidFill>
              <a:srgbClr val="EFC3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i="1" dirty="0">
                  <a:solidFill>
                    <a:schemeClr val="bg1"/>
                  </a:solidFill>
                  <a:cs typeface="+mn-ea"/>
                  <a:sym typeface="+mn-lt"/>
                </a:rPr>
                <a:t>01</a:t>
              </a:r>
              <a:endParaRPr lang="zh-CN" altLang="en-US" sz="2000" b="1" i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6096000" y="2820015"/>
            <a:ext cx="5384913" cy="855722"/>
            <a:chOff x="6489700" y="1652159"/>
            <a:chExt cx="5384913" cy="855722"/>
          </a:xfrm>
        </p:grpSpPr>
        <p:grpSp>
          <p:nvGrpSpPr>
            <p:cNvPr id="12" name="组合 11"/>
            <p:cNvGrpSpPr/>
            <p:nvPr/>
          </p:nvGrpSpPr>
          <p:grpSpPr>
            <a:xfrm>
              <a:off x="7203954" y="1652159"/>
              <a:ext cx="4670659" cy="855722"/>
              <a:chOff x="7341748" y="2106690"/>
              <a:chExt cx="4670659" cy="855722"/>
            </a:xfrm>
          </p:grpSpPr>
          <p:sp>
            <p:nvSpPr>
              <p:cNvPr id="14" name="文本框 13"/>
              <p:cNvSpPr txBox="1"/>
              <p:nvPr/>
            </p:nvSpPr>
            <p:spPr>
              <a:xfrm>
                <a:off x="7341748" y="2106690"/>
                <a:ext cx="110799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400" b="1" dirty="0">
                    <a:solidFill>
                      <a:srgbClr val="45536C"/>
                    </a:solidFill>
                    <a:cs typeface="+mn-ea"/>
                    <a:sym typeface="+mn-lt"/>
                  </a:rPr>
                  <a:t>开发组</a:t>
                </a:r>
                <a:endParaRPr lang="zh-CN" altLang="en-US" sz="2400" b="1" dirty="0">
                  <a:solidFill>
                    <a:srgbClr val="45536C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5" name="文本框 14"/>
              <p:cNvSpPr txBox="1"/>
              <p:nvPr/>
            </p:nvSpPr>
            <p:spPr>
              <a:xfrm>
                <a:off x="7341748" y="2544862"/>
                <a:ext cx="4670659" cy="4175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+mn-ea"/>
                    <a:sym typeface="+mn-lt"/>
                  </a:rPr>
                  <a:t>务系统开发、架构设计、代码编写</a:t>
                </a:r>
                <a:endPara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13" name="椭圆 12"/>
            <p:cNvSpPr/>
            <p:nvPr/>
          </p:nvSpPr>
          <p:spPr>
            <a:xfrm>
              <a:off x="6489700" y="1735689"/>
              <a:ext cx="688854" cy="688854"/>
            </a:xfrm>
            <a:prstGeom prst="ellipse">
              <a:avLst/>
            </a:prstGeom>
            <a:solidFill>
              <a:srgbClr val="4553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i="1" dirty="0">
                  <a:solidFill>
                    <a:schemeClr val="bg1"/>
                  </a:solidFill>
                  <a:cs typeface="+mn-ea"/>
                  <a:sym typeface="+mn-lt"/>
                </a:rPr>
                <a:t>02</a:t>
              </a:r>
              <a:endParaRPr lang="zh-CN" altLang="en-US" sz="2000" b="1" i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cxnSp>
        <p:nvCxnSpPr>
          <p:cNvPr id="6" name="直接连接符 5"/>
          <p:cNvCxnSpPr/>
          <p:nvPr/>
        </p:nvCxnSpPr>
        <p:spPr>
          <a:xfrm>
            <a:off x="6323816" y="2680262"/>
            <a:ext cx="5076000" cy="0"/>
          </a:xfrm>
          <a:prstGeom prst="line">
            <a:avLst/>
          </a:prstGeom>
          <a:ln w="15875">
            <a:solidFill>
              <a:srgbClr val="EFC32C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>
            <a:off x="6323816" y="3802085"/>
            <a:ext cx="5076000" cy="0"/>
          </a:xfrm>
          <a:prstGeom prst="line">
            <a:avLst/>
          </a:prstGeom>
          <a:ln w="15875">
            <a:solidFill>
              <a:srgbClr val="EFC32C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组合 20"/>
          <p:cNvGrpSpPr/>
          <p:nvPr/>
        </p:nvGrpSpPr>
        <p:grpSpPr>
          <a:xfrm>
            <a:off x="554748" y="1900033"/>
            <a:ext cx="4736421" cy="1528967"/>
            <a:chOff x="7383618" y="2165540"/>
            <a:chExt cx="4736421" cy="1528967"/>
          </a:xfrm>
        </p:grpSpPr>
        <p:grpSp>
          <p:nvGrpSpPr>
            <p:cNvPr id="23" name="组合 22"/>
            <p:cNvGrpSpPr/>
            <p:nvPr/>
          </p:nvGrpSpPr>
          <p:grpSpPr>
            <a:xfrm>
              <a:off x="7464152" y="2671670"/>
              <a:ext cx="4438173" cy="54000"/>
              <a:chOff x="802638" y="3381418"/>
              <a:chExt cx="4438173" cy="54000"/>
            </a:xfrm>
          </p:grpSpPr>
          <p:cxnSp>
            <p:nvCxnSpPr>
              <p:cNvPr id="26" name="直接连接符 25"/>
              <p:cNvCxnSpPr/>
              <p:nvPr/>
            </p:nvCxnSpPr>
            <p:spPr>
              <a:xfrm flipH="1">
                <a:off x="802639" y="3404302"/>
                <a:ext cx="4438172" cy="0"/>
              </a:xfrm>
              <a:prstGeom prst="line">
                <a:avLst/>
              </a:prstGeom>
              <a:ln>
                <a:solidFill>
                  <a:srgbClr val="EFC32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矩形 26"/>
              <p:cNvSpPr/>
              <p:nvPr/>
            </p:nvSpPr>
            <p:spPr>
              <a:xfrm>
                <a:off x="802638" y="3381418"/>
                <a:ext cx="914492" cy="54000"/>
              </a:xfrm>
              <a:prstGeom prst="rect">
                <a:avLst/>
              </a:prstGeom>
              <a:solidFill>
                <a:srgbClr val="EFC3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</p:grpSp>
        <p:sp>
          <p:nvSpPr>
            <p:cNvPr id="24" name="文本框 23"/>
            <p:cNvSpPr txBox="1"/>
            <p:nvPr/>
          </p:nvSpPr>
          <p:spPr>
            <a:xfrm>
              <a:off x="7383618" y="2907432"/>
              <a:ext cx="4736421" cy="7870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责项目实施状况。控制项目进度、监督项目质量、落实各项开发计划。</a:t>
              </a:r>
              <a:endPara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7383618" y="2165540"/>
              <a:ext cx="278313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400" b="1" dirty="0">
                  <a:solidFill>
                    <a:srgbClr val="45536C"/>
                  </a:solidFill>
                  <a:cs typeface="+mn-ea"/>
                  <a:sym typeface="+mn-lt"/>
                </a:rPr>
                <a:t>项目经理</a:t>
              </a:r>
              <a:r>
                <a:rPr lang="en-US" altLang="zh-CN" sz="2400" b="1" dirty="0">
                  <a:solidFill>
                    <a:srgbClr val="45536C"/>
                  </a:solidFill>
                  <a:cs typeface="+mn-ea"/>
                  <a:sym typeface="+mn-lt"/>
                </a:rPr>
                <a:t>/</a:t>
              </a:r>
              <a:r>
                <a:rPr lang="zh-CN" altLang="en-US" sz="2400" b="1" dirty="0">
                  <a:solidFill>
                    <a:srgbClr val="45536C"/>
                  </a:solidFill>
                  <a:cs typeface="+mn-ea"/>
                  <a:sym typeface="+mn-lt"/>
                </a:rPr>
                <a:t>项目助理</a:t>
              </a:r>
              <a:endParaRPr lang="zh-CN" altLang="en-US" sz="2400" b="1" dirty="0">
                <a:solidFill>
                  <a:srgbClr val="45536C"/>
                </a:solidFill>
                <a:cs typeface="+mn-ea"/>
                <a:sym typeface="+mn-lt"/>
              </a:endParaRPr>
            </a:p>
          </p:txBody>
        </p:sp>
      </p:grpSp>
      <p:sp>
        <p:nvSpPr>
          <p:cNvPr id="22" name="矩形 21"/>
          <p:cNvSpPr/>
          <p:nvPr/>
        </p:nvSpPr>
        <p:spPr>
          <a:xfrm>
            <a:off x="595992" y="4000500"/>
            <a:ext cx="4572000" cy="1866900"/>
          </a:xfrm>
          <a:prstGeom prst="rect">
            <a:avLst/>
          </a:prstGeom>
          <a:blipFill dpi="0" rotWithShape="1">
            <a:blip r:embed="rId1"/>
            <a:srcRect/>
            <a:tile tx="0" ty="0" sx="100000" sy="100000" flip="none" algn="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554748" y="385500"/>
            <a:ext cx="1620957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zh-CN"/>
            </a:defPPr>
            <a:lvl1pPr algn="ctr">
              <a:defRPr sz="3200">
                <a:solidFill>
                  <a:schemeClr val="tx2"/>
                </a:solidFill>
                <a:latin typeface="+mj-ea"/>
                <a:ea typeface="+mj-ea"/>
              </a:defRPr>
            </a:lvl1pPr>
          </a:lstStyle>
          <a:p>
            <a:pPr algn="l"/>
            <a:r>
              <a:rPr lang="zh-CN" altLang="en-US" sz="2800" b="1" dirty="0">
                <a:solidFill>
                  <a:srgbClr val="45536C"/>
                </a:solidFill>
                <a:latin typeface="+mn-lt"/>
                <a:ea typeface="+mn-ea"/>
                <a:cs typeface="+mn-ea"/>
                <a:sym typeface="+mn-lt"/>
              </a:rPr>
              <a:t>项目职责</a:t>
            </a:r>
            <a:endParaRPr lang="zh-CN" altLang="en-US" sz="2800" b="1" dirty="0">
              <a:solidFill>
                <a:srgbClr val="45536C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6096001" y="3915883"/>
            <a:ext cx="5384912" cy="855722"/>
            <a:chOff x="6489700" y="1652159"/>
            <a:chExt cx="5384912" cy="855722"/>
          </a:xfrm>
        </p:grpSpPr>
        <p:grpSp>
          <p:nvGrpSpPr>
            <p:cNvPr id="20" name="组合 19"/>
            <p:cNvGrpSpPr/>
            <p:nvPr/>
          </p:nvGrpSpPr>
          <p:grpSpPr>
            <a:xfrm>
              <a:off x="7203953" y="1652159"/>
              <a:ext cx="4670659" cy="855722"/>
              <a:chOff x="7341747" y="2106690"/>
              <a:chExt cx="4670659" cy="855722"/>
            </a:xfrm>
          </p:grpSpPr>
          <p:sp>
            <p:nvSpPr>
              <p:cNvPr id="29" name="文本框 28"/>
              <p:cNvSpPr txBox="1"/>
              <p:nvPr/>
            </p:nvSpPr>
            <p:spPr>
              <a:xfrm>
                <a:off x="7341748" y="2106690"/>
                <a:ext cx="110799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400" b="1" dirty="0">
                    <a:solidFill>
                      <a:srgbClr val="45536C"/>
                    </a:solidFill>
                    <a:cs typeface="+mn-ea"/>
                    <a:sym typeface="+mn-lt"/>
                  </a:rPr>
                  <a:t>数据组</a:t>
                </a:r>
                <a:endParaRPr lang="zh-CN" altLang="en-US" sz="2400" b="1" dirty="0">
                  <a:solidFill>
                    <a:srgbClr val="45536C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0" name="文本框 29"/>
              <p:cNvSpPr txBox="1"/>
              <p:nvPr/>
            </p:nvSpPr>
            <p:spPr>
              <a:xfrm>
                <a:off x="7341747" y="2544862"/>
                <a:ext cx="4670659" cy="4175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+mn-ea"/>
                    <a:sym typeface="+mn-lt"/>
                  </a:rPr>
                  <a:t>模型转换、模型美化、场景搭建</a:t>
                </a:r>
                <a:endPara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28" name="椭圆 27"/>
            <p:cNvSpPr/>
            <p:nvPr/>
          </p:nvSpPr>
          <p:spPr>
            <a:xfrm>
              <a:off x="6489700" y="1735689"/>
              <a:ext cx="688854" cy="688854"/>
            </a:xfrm>
            <a:prstGeom prst="ellipse">
              <a:avLst/>
            </a:prstGeom>
            <a:solidFill>
              <a:srgbClr val="EFC3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i="1" dirty="0">
                  <a:solidFill>
                    <a:schemeClr val="bg1"/>
                  </a:solidFill>
                  <a:cs typeface="+mn-ea"/>
                  <a:sym typeface="+mn-lt"/>
                </a:rPr>
                <a:t>01</a:t>
              </a:r>
              <a:endParaRPr lang="zh-CN" altLang="en-US" sz="2000" b="1" i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6096000" y="5011678"/>
            <a:ext cx="5384913" cy="855722"/>
            <a:chOff x="6489700" y="1652159"/>
            <a:chExt cx="5384913" cy="855722"/>
          </a:xfrm>
        </p:grpSpPr>
        <p:grpSp>
          <p:nvGrpSpPr>
            <p:cNvPr id="33" name="组合 32"/>
            <p:cNvGrpSpPr/>
            <p:nvPr/>
          </p:nvGrpSpPr>
          <p:grpSpPr>
            <a:xfrm>
              <a:off x="7203954" y="1652159"/>
              <a:ext cx="4670659" cy="855722"/>
              <a:chOff x="7341748" y="2106690"/>
              <a:chExt cx="4670659" cy="855722"/>
            </a:xfrm>
          </p:grpSpPr>
          <p:sp>
            <p:nvSpPr>
              <p:cNvPr id="35" name="文本框 34"/>
              <p:cNvSpPr txBox="1"/>
              <p:nvPr/>
            </p:nvSpPr>
            <p:spPr>
              <a:xfrm>
                <a:off x="7341748" y="2106690"/>
                <a:ext cx="110799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400" b="1" dirty="0">
                    <a:solidFill>
                      <a:srgbClr val="45536C"/>
                    </a:solidFill>
                    <a:cs typeface="+mn-ea"/>
                    <a:sym typeface="+mn-lt"/>
                  </a:rPr>
                  <a:t>测试组</a:t>
                </a:r>
                <a:endParaRPr lang="zh-CN" altLang="en-US" sz="2400" b="1" dirty="0">
                  <a:solidFill>
                    <a:srgbClr val="45536C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6" name="文本框 35"/>
              <p:cNvSpPr txBox="1"/>
              <p:nvPr/>
            </p:nvSpPr>
            <p:spPr>
              <a:xfrm>
                <a:off x="7341748" y="2544862"/>
                <a:ext cx="4670659" cy="4175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600" dirty="0"/>
                  <a:t>单元测试、功能测试、测试用例、测试报告</a:t>
                </a:r>
                <a:endPara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34" name="椭圆 33"/>
            <p:cNvSpPr/>
            <p:nvPr/>
          </p:nvSpPr>
          <p:spPr>
            <a:xfrm>
              <a:off x="6489700" y="1735689"/>
              <a:ext cx="688854" cy="688854"/>
            </a:xfrm>
            <a:prstGeom prst="ellipse">
              <a:avLst/>
            </a:prstGeom>
            <a:solidFill>
              <a:srgbClr val="4553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i="1" dirty="0">
                  <a:solidFill>
                    <a:schemeClr val="bg1"/>
                  </a:solidFill>
                  <a:cs typeface="+mn-ea"/>
                  <a:sym typeface="+mn-lt"/>
                </a:rPr>
                <a:t>02</a:t>
              </a:r>
              <a:endParaRPr lang="zh-CN" altLang="en-US" sz="2000" b="1" i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cxnSp>
        <p:nvCxnSpPr>
          <p:cNvPr id="37" name="直接连接符 36"/>
          <p:cNvCxnSpPr/>
          <p:nvPr/>
        </p:nvCxnSpPr>
        <p:spPr>
          <a:xfrm>
            <a:off x="6323816" y="4871925"/>
            <a:ext cx="5076000" cy="0"/>
          </a:xfrm>
          <a:prstGeom prst="line">
            <a:avLst/>
          </a:prstGeom>
          <a:ln w="15875">
            <a:solidFill>
              <a:srgbClr val="EFC32C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/>
          <p:cNvGrpSpPr/>
          <p:nvPr/>
        </p:nvGrpSpPr>
        <p:grpSpPr>
          <a:xfrm>
            <a:off x="554748" y="2108996"/>
            <a:ext cx="2350218" cy="2943695"/>
            <a:chOff x="558441" y="2576223"/>
            <a:chExt cx="2350218" cy="2943695"/>
          </a:xfrm>
        </p:grpSpPr>
        <p:sp>
          <p:nvSpPr>
            <p:cNvPr id="5" name="六边形 4"/>
            <p:cNvSpPr/>
            <p:nvPr/>
          </p:nvSpPr>
          <p:spPr>
            <a:xfrm>
              <a:off x="1037463" y="2576223"/>
              <a:ext cx="1392174" cy="1200150"/>
            </a:xfrm>
            <a:prstGeom prst="hexagon">
              <a:avLst/>
            </a:prstGeom>
            <a:solidFill>
              <a:srgbClr val="4553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6" name="组合 5"/>
            <p:cNvGrpSpPr/>
            <p:nvPr/>
          </p:nvGrpSpPr>
          <p:grpSpPr>
            <a:xfrm>
              <a:off x="558441" y="4323769"/>
              <a:ext cx="2350218" cy="1196149"/>
              <a:chOff x="583482" y="4285669"/>
              <a:chExt cx="2350218" cy="1196149"/>
            </a:xfrm>
          </p:grpSpPr>
          <p:sp>
            <p:nvSpPr>
              <p:cNvPr id="7" name="文本框 6"/>
              <p:cNvSpPr txBox="1"/>
              <p:nvPr/>
            </p:nvSpPr>
            <p:spPr>
              <a:xfrm>
                <a:off x="583482" y="4696667"/>
                <a:ext cx="2350218" cy="7851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zh-CN" altLang="en-US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+mn-ea"/>
                    <a:sym typeface="+mn-lt"/>
                  </a:rPr>
                  <a:t>组长</a:t>
                </a:r>
                <a:r>
                  <a:rPr lang="zh-CN" altLang="en-US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  <a:cs typeface="+mn-ea"/>
                    <a:sym typeface="+mn-lt"/>
                  </a:rPr>
                  <a:t>：黄幸兒</a:t>
                </a:r>
                <a:endParaRPr lang="en-US" altLang="zh-CN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  <a:sym typeface="+mn-lt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zh-CN" altLang="en-US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+mn-ea"/>
                    <a:sym typeface="+mn-lt"/>
                  </a:rPr>
                  <a:t>组员：李彦浩</a:t>
                </a:r>
                <a:endPara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8" name="文本框 7"/>
              <p:cNvSpPr txBox="1"/>
              <p:nvPr/>
            </p:nvSpPr>
            <p:spPr>
              <a:xfrm>
                <a:off x="1021767" y="4285669"/>
                <a:ext cx="147364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400" b="1" dirty="0">
                    <a:solidFill>
                      <a:srgbClr val="45536C"/>
                    </a:solidFill>
                    <a:cs typeface="+mn-ea"/>
                    <a:sym typeface="+mn-lt"/>
                  </a:rPr>
                  <a:t>需求组</a:t>
                </a:r>
                <a:endParaRPr lang="zh-CN" altLang="en-US" sz="2400" b="1" dirty="0">
                  <a:solidFill>
                    <a:srgbClr val="45536C"/>
                  </a:solidFill>
                  <a:cs typeface="+mn-ea"/>
                  <a:sym typeface="+mn-lt"/>
                </a:endParaRPr>
              </a:p>
            </p:txBody>
          </p:sp>
        </p:grpSp>
        <p:pic>
          <p:nvPicPr>
            <p:cNvPr id="24" name="图片 21" descr="furniture"/>
            <p:cNvPicPr>
              <a:picLocks noChangeAspect="1"/>
            </p:cNvPicPr>
            <p:nvPr/>
          </p:nvPicPr>
          <p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p:blipFill>
          <p:spPr>
            <a:xfrm>
              <a:off x="1346200" y="2788948"/>
              <a:ext cx="774700" cy="774700"/>
            </a:xfrm>
            <a:prstGeom prst="rect">
              <a:avLst/>
            </a:prstGeom>
          </p:spPr>
        </p:pic>
      </p:grpSp>
      <p:grpSp>
        <p:nvGrpSpPr>
          <p:cNvPr id="31" name="组合 30"/>
          <p:cNvGrpSpPr/>
          <p:nvPr/>
        </p:nvGrpSpPr>
        <p:grpSpPr>
          <a:xfrm>
            <a:off x="3463048" y="2108996"/>
            <a:ext cx="2350218" cy="2945619"/>
            <a:chOff x="3466741" y="2576223"/>
            <a:chExt cx="2350218" cy="2945619"/>
          </a:xfrm>
        </p:grpSpPr>
        <p:sp>
          <p:nvSpPr>
            <p:cNvPr id="9" name="六边形 8"/>
            <p:cNvSpPr/>
            <p:nvPr/>
          </p:nvSpPr>
          <p:spPr>
            <a:xfrm>
              <a:off x="3945763" y="2576223"/>
              <a:ext cx="1392174" cy="1200150"/>
            </a:xfrm>
            <a:prstGeom prst="hexagon">
              <a:avLst/>
            </a:prstGeom>
            <a:solidFill>
              <a:srgbClr val="EFC3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3466741" y="4323769"/>
              <a:ext cx="2350218" cy="1198073"/>
              <a:chOff x="583482" y="4285669"/>
              <a:chExt cx="2350218" cy="1198073"/>
            </a:xfrm>
          </p:grpSpPr>
          <p:sp>
            <p:nvSpPr>
              <p:cNvPr id="11" name="文本框 10"/>
              <p:cNvSpPr txBox="1"/>
              <p:nvPr/>
            </p:nvSpPr>
            <p:spPr>
              <a:xfrm>
                <a:off x="583482" y="4696667"/>
                <a:ext cx="2350218" cy="7870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zh-CN" altLang="en-US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+mn-ea"/>
                    <a:sym typeface="+mn-lt"/>
                  </a:rPr>
                  <a:t>组长</a:t>
                </a:r>
                <a:r>
                  <a:rPr lang="zh-CN" altLang="en-US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  <a:cs typeface="+mn-ea"/>
                    <a:sym typeface="+mn-lt"/>
                  </a:rPr>
                  <a:t>：黄幸兒</a:t>
                </a:r>
                <a:endParaRPr lang="en-US" altLang="zh-CN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  <a:sym typeface="+mn-lt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zh-CN" altLang="en-US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+mn-ea"/>
                    <a:sym typeface="+mn-lt"/>
                  </a:rPr>
                  <a:t>组员：李彦浩</a:t>
                </a:r>
                <a:endPara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2" name="文本框 11"/>
              <p:cNvSpPr txBox="1"/>
              <p:nvPr/>
            </p:nvSpPr>
            <p:spPr>
              <a:xfrm>
                <a:off x="1021767" y="4285669"/>
                <a:ext cx="147364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400" b="1" dirty="0">
                    <a:solidFill>
                      <a:srgbClr val="45536C"/>
                    </a:solidFill>
                    <a:cs typeface="+mn-ea"/>
                    <a:sym typeface="+mn-lt"/>
                  </a:rPr>
                  <a:t>开发组</a:t>
                </a:r>
                <a:endParaRPr lang="zh-CN" altLang="en-US" sz="2400" b="1" dirty="0">
                  <a:solidFill>
                    <a:srgbClr val="45536C"/>
                  </a:solidFill>
                  <a:cs typeface="+mn-ea"/>
                  <a:sym typeface="+mn-lt"/>
                </a:endParaRPr>
              </a:p>
            </p:txBody>
          </p:sp>
        </p:grpSp>
        <p:pic>
          <p:nvPicPr>
            <p:cNvPr id="22" name="图片 18" descr="feeds"/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254500" y="2788948"/>
              <a:ext cx="774700" cy="774700"/>
            </a:xfrm>
            <a:prstGeom prst="rect">
              <a:avLst/>
            </a:prstGeom>
          </p:spPr>
        </p:pic>
      </p:grpSp>
      <p:grpSp>
        <p:nvGrpSpPr>
          <p:cNvPr id="32" name="组合 31"/>
          <p:cNvGrpSpPr/>
          <p:nvPr/>
        </p:nvGrpSpPr>
        <p:grpSpPr>
          <a:xfrm>
            <a:off x="6371348" y="2108996"/>
            <a:ext cx="2350218" cy="2946067"/>
            <a:chOff x="6375041" y="2576223"/>
            <a:chExt cx="2350218" cy="2946067"/>
          </a:xfrm>
        </p:grpSpPr>
        <p:sp>
          <p:nvSpPr>
            <p:cNvPr id="13" name="六边形 12"/>
            <p:cNvSpPr/>
            <p:nvPr/>
          </p:nvSpPr>
          <p:spPr>
            <a:xfrm>
              <a:off x="6854063" y="2576223"/>
              <a:ext cx="1392174" cy="1200150"/>
            </a:xfrm>
            <a:prstGeom prst="hexagon">
              <a:avLst/>
            </a:prstGeom>
            <a:solidFill>
              <a:srgbClr val="4553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14" name="组合 13"/>
            <p:cNvGrpSpPr/>
            <p:nvPr/>
          </p:nvGrpSpPr>
          <p:grpSpPr>
            <a:xfrm>
              <a:off x="6375041" y="4323769"/>
              <a:ext cx="2350218" cy="1198521"/>
              <a:chOff x="583482" y="4285669"/>
              <a:chExt cx="2350218" cy="1198521"/>
            </a:xfrm>
          </p:grpSpPr>
          <p:sp>
            <p:nvSpPr>
              <p:cNvPr id="15" name="文本框 14"/>
              <p:cNvSpPr txBox="1"/>
              <p:nvPr/>
            </p:nvSpPr>
            <p:spPr>
              <a:xfrm>
                <a:off x="583482" y="4696667"/>
                <a:ext cx="2350218" cy="7875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zh-CN" altLang="en-US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+mn-ea"/>
                    <a:sym typeface="+mn-lt"/>
                  </a:rPr>
                  <a:t>组长</a:t>
                </a:r>
                <a:r>
                  <a:rPr lang="zh-CN" altLang="en-US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  <a:cs typeface="+mn-ea"/>
                    <a:sym typeface="+mn-lt"/>
                  </a:rPr>
                  <a:t>：</a:t>
                </a:r>
                <a:r>
                  <a:rPr lang="zh-CN" altLang="en-US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+mn-ea"/>
                    <a:sym typeface="+mn-lt"/>
                  </a:rPr>
                  <a:t>李彦浩</a:t>
                </a:r>
                <a:endParaRPr lang="en-US" altLang="zh-CN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zh-CN" altLang="en-US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+mn-ea"/>
                    <a:sym typeface="+mn-lt"/>
                  </a:rPr>
                  <a:t>组员：</a:t>
                </a:r>
                <a:r>
                  <a:rPr lang="zh-CN" altLang="en-US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  <a:cs typeface="+mn-ea"/>
                    <a:sym typeface="+mn-lt"/>
                  </a:rPr>
                  <a:t>黄幸兒</a:t>
                </a:r>
                <a:endParaRPr lang="en-US" altLang="zh-CN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  <a:sym typeface="+mn-lt"/>
                </a:endParaRPr>
              </a:p>
            </p:txBody>
          </p:sp>
          <p:sp>
            <p:nvSpPr>
              <p:cNvPr id="16" name="文本框 15"/>
              <p:cNvSpPr txBox="1"/>
              <p:nvPr/>
            </p:nvSpPr>
            <p:spPr>
              <a:xfrm>
                <a:off x="1021767" y="4285669"/>
                <a:ext cx="147364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400" b="1" dirty="0">
                    <a:solidFill>
                      <a:srgbClr val="45536C"/>
                    </a:solidFill>
                    <a:cs typeface="+mn-ea"/>
                    <a:sym typeface="+mn-lt"/>
                  </a:rPr>
                  <a:t>数据组</a:t>
                </a:r>
                <a:endParaRPr lang="zh-CN" altLang="en-US" sz="2400" b="1" dirty="0">
                  <a:solidFill>
                    <a:srgbClr val="45536C"/>
                  </a:solidFill>
                  <a:cs typeface="+mn-ea"/>
                  <a:sym typeface="+mn-lt"/>
                </a:endParaRPr>
              </a:p>
            </p:txBody>
          </p:sp>
        </p:grpSp>
        <p:pic>
          <p:nvPicPr>
            <p:cNvPr id="21" name="图片 3" descr="customization"/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162800" y="2788948"/>
              <a:ext cx="774700" cy="774700"/>
            </a:xfrm>
            <a:prstGeom prst="rect">
              <a:avLst/>
            </a:prstGeom>
          </p:spPr>
        </p:pic>
      </p:grpSp>
      <p:grpSp>
        <p:nvGrpSpPr>
          <p:cNvPr id="33" name="组合 32"/>
          <p:cNvGrpSpPr/>
          <p:nvPr/>
        </p:nvGrpSpPr>
        <p:grpSpPr>
          <a:xfrm>
            <a:off x="9279648" y="2108996"/>
            <a:ext cx="2350218" cy="2945619"/>
            <a:chOff x="9283341" y="2576223"/>
            <a:chExt cx="2350218" cy="2945619"/>
          </a:xfrm>
        </p:grpSpPr>
        <p:sp>
          <p:nvSpPr>
            <p:cNvPr id="17" name="六边形 16"/>
            <p:cNvSpPr/>
            <p:nvPr/>
          </p:nvSpPr>
          <p:spPr>
            <a:xfrm>
              <a:off x="9762363" y="2576223"/>
              <a:ext cx="1392174" cy="1200150"/>
            </a:xfrm>
            <a:prstGeom prst="hexagon">
              <a:avLst/>
            </a:prstGeom>
            <a:solidFill>
              <a:srgbClr val="EFC3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18" name="组合 17"/>
            <p:cNvGrpSpPr/>
            <p:nvPr/>
          </p:nvGrpSpPr>
          <p:grpSpPr>
            <a:xfrm>
              <a:off x="9283341" y="4323769"/>
              <a:ext cx="2350218" cy="1198073"/>
              <a:chOff x="583482" y="4285669"/>
              <a:chExt cx="2350218" cy="1198073"/>
            </a:xfrm>
          </p:grpSpPr>
          <p:sp>
            <p:nvSpPr>
              <p:cNvPr id="19" name="文本框 18"/>
              <p:cNvSpPr txBox="1"/>
              <p:nvPr/>
            </p:nvSpPr>
            <p:spPr>
              <a:xfrm>
                <a:off x="583482" y="4696667"/>
                <a:ext cx="2350218" cy="7870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zh-CN" altLang="en-US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+mn-ea"/>
                    <a:sym typeface="+mn-lt"/>
                  </a:rPr>
                  <a:t>组长</a:t>
                </a:r>
                <a:r>
                  <a:rPr lang="zh-CN" altLang="en-US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  <a:cs typeface="+mn-ea"/>
                    <a:sym typeface="+mn-lt"/>
                  </a:rPr>
                  <a:t>：</a:t>
                </a:r>
                <a:r>
                  <a:rPr lang="zh-CN" altLang="en-US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+mn-ea"/>
                    <a:sym typeface="+mn-lt"/>
                  </a:rPr>
                  <a:t>李彦浩</a:t>
                </a:r>
                <a:endParaRPr lang="en-US" altLang="zh-CN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zh-CN" altLang="en-US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+mn-ea"/>
                    <a:sym typeface="+mn-lt"/>
                  </a:rPr>
                  <a:t>组员：</a:t>
                </a:r>
                <a:r>
                  <a:rPr lang="zh-CN" altLang="en-US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  <a:cs typeface="+mn-ea"/>
                    <a:sym typeface="+mn-lt"/>
                  </a:rPr>
                  <a:t>黄幸兒</a:t>
                </a:r>
                <a:endParaRPr lang="en-US" altLang="zh-CN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  <a:sym typeface="+mn-lt"/>
                </a:endParaRPr>
              </a:p>
            </p:txBody>
          </p:sp>
          <p:sp>
            <p:nvSpPr>
              <p:cNvPr id="20" name="文本框 19"/>
              <p:cNvSpPr txBox="1"/>
              <p:nvPr/>
            </p:nvSpPr>
            <p:spPr>
              <a:xfrm>
                <a:off x="1021767" y="4285669"/>
                <a:ext cx="147364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400" b="1" dirty="0">
                    <a:solidFill>
                      <a:srgbClr val="45536C"/>
                    </a:solidFill>
                    <a:cs typeface="+mn-ea"/>
                    <a:sym typeface="+mn-lt"/>
                  </a:rPr>
                  <a:t>测试组</a:t>
                </a:r>
                <a:endParaRPr lang="zh-CN" altLang="en-US" sz="2400" b="1" dirty="0">
                  <a:solidFill>
                    <a:srgbClr val="45536C"/>
                  </a:solidFill>
                  <a:cs typeface="+mn-ea"/>
                  <a:sym typeface="+mn-lt"/>
                </a:endParaRPr>
              </a:p>
            </p:txBody>
          </p:sp>
        </p:grpSp>
        <p:pic>
          <p:nvPicPr>
            <p:cNvPr id="23" name="图片 20" descr="folder"/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071100" y="2788948"/>
              <a:ext cx="774700" cy="774700"/>
            </a:xfrm>
            <a:prstGeom prst="rect">
              <a:avLst/>
            </a:prstGeom>
          </p:spPr>
        </p:pic>
      </p:grpSp>
      <p:sp>
        <p:nvSpPr>
          <p:cNvPr id="34" name="文本框 33"/>
          <p:cNvSpPr txBox="1"/>
          <p:nvPr/>
        </p:nvSpPr>
        <p:spPr>
          <a:xfrm>
            <a:off x="554748" y="385500"/>
            <a:ext cx="2339102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zh-CN"/>
            </a:defPPr>
            <a:lvl1pPr algn="ctr">
              <a:defRPr sz="3200">
                <a:solidFill>
                  <a:schemeClr val="tx2"/>
                </a:solidFill>
                <a:latin typeface="+mj-ea"/>
                <a:ea typeface="+mj-ea"/>
              </a:defRPr>
            </a:lvl1pPr>
          </a:lstStyle>
          <a:p>
            <a:pPr algn="l"/>
            <a:r>
              <a:rPr lang="zh-CN" altLang="en-US" sz="2800" b="1" dirty="0">
                <a:solidFill>
                  <a:srgbClr val="45536C"/>
                </a:solidFill>
                <a:latin typeface="+mn-lt"/>
                <a:ea typeface="+mn-ea"/>
                <a:cs typeface="+mn-ea"/>
                <a:sym typeface="+mn-lt"/>
              </a:rPr>
              <a:t>项目职责分工</a:t>
            </a:r>
            <a:endParaRPr lang="zh-CN" altLang="en-US" sz="2800" b="1" dirty="0">
              <a:solidFill>
                <a:srgbClr val="45536C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/>
          <p:cNvSpPr txBox="1"/>
          <p:nvPr/>
        </p:nvSpPr>
        <p:spPr>
          <a:xfrm>
            <a:off x="1258218" y="3608188"/>
            <a:ext cx="63921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关于“滴答”网约车运营管理系统项目整体计划展示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8" name="文本框 2"/>
          <p:cNvSpPr txBox="1"/>
          <p:nvPr>
            <p:custDataLst>
              <p:tags r:id="rId1"/>
            </p:custDataLst>
          </p:nvPr>
        </p:nvSpPr>
        <p:spPr>
          <a:xfrm>
            <a:off x="1199902" y="2159645"/>
            <a:ext cx="6392195" cy="1015663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R="0" lvl="0" indent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5400" b="1" i="0" u="none" strike="noStrike" cap="none" spc="0" normalizeH="0" baseline="0">
                <a:ln>
                  <a:noFill/>
                </a:ln>
                <a:gradFill>
                  <a:gsLst>
                    <a:gs pos="0">
                      <a:srgbClr val="CDA23D"/>
                    </a:gs>
                    <a:gs pos="55000">
                      <a:srgbClr val="E1B64A"/>
                    </a:gs>
                    <a:gs pos="100000">
                      <a:srgbClr val="F7E880">
                        <a:lumMod val="99000"/>
                      </a:srgbClr>
                    </a:gs>
                  </a:gsLst>
                  <a:lin ang="2700000" scaled="1"/>
                </a:gradFill>
                <a:effectLst/>
                <a:uLnTx/>
                <a:uFillTx/>
                <a:latin typeface="Arial" panose="020B0604020202020204"/>
                <a:ea typeface="微软雅黑" panose="020B050302020402020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6000" b="1" i="0" u="none" strike="noStrike" kern="1200" cap="none" spc="0" normalizeH="0" baseline="0" dirty="0">
                <a:ln>
                  <a:noFill/>
                </a:ln>
                <a:solidFill>
                  <a:srgbClr val="45536C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谢谢您的观看</a:t>
            </a:r>
            <a:r>
              <a:rPr lang="zh-CN" altLang="en-US" sz="6000" dirty="0">
                <a:solidFill>
                  <a:srgbClr val="45536C"/>
                </a:solidFill>
                <a:latin typeface="+mn-lt"/>
                <a:ea typeface="+mn-ea"/>
                <a:cs typeface="+mn-ea"/>
                <a:sym typeface="+mn-lt"/>
              </a:rPr>
              <a:t>聆听</a:t>
            </a:r>
            <a:endParaRPr kumimoji="0" lang="en-US" altLang="zh-CN" sz="6000" b="1" i="0" u="none" strike="noStrike" kern="1200" cap="none" spc="0" normalizeH="0" baseline="0" noProof="0" dirty="0">
              <a:ln>
                <a:noFill/>
              </a:ln>
              <a:solidFill>
                <a:srgbClr val="45536C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9" name="圆角矩形 23"/>
          <p:cNvSpPr/>
          <p:nvPr/>
        </p:nvSpPr>
        <p:spPr>
          <a:xfrm>
            <a:off x="1258218" y="4971218"/>
            <a:ext cx="2279186" cy="413887"/>
          </a:xfrm>
          <a:prstGeom prst="roundRect">
            <a:avLst>
              <a:gd name="adj" fmla="val 50000"/>
            </a:avLst>
          </a:prstGeom>
          <a:solidFill>
            <a:srgbClr val="EFC3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dirty="0">
                <a:solidFill>
                  <a:schemeClr val="bg1"/>
                </a:solidFill>
                <a:cs typeface="+mn-ea"/>
                <a:sym typeface="+mn-lt"/>
              </a:rPr>
              <a:t>李彦浩 </a:t>
            </a:r>
            <a:r>
              <a:rPr lang="en-US" altLang="zh-CN" sz="1600" dirty="0">
                <a:solidFill>
                  <a:schemeClr val="bg1"/>
                </a:solidFill>
                <a:cs typeface="+mn-ea"/>
                <a:sym typeface="+mn-lt"/>
              </a:rPr>
              <a:t>/</a:t>
            </a:r>
            <a:r>
              <a:rPr lang="zh-CN" altLang="en-US" sz="1600" dirty="0">
                <a:solidFill>
                  <a:schemeClr val="bg1"/>
                </a:solidFill>
                <a:cs typeface="+mn-ea"/>
                <a:sym typeface="+mn-lt"/>
              </a:rPr>
              <a:t> </a:t>
            </a:r>
            <a:r>
              <a:rPr lang="en-US" altLang="zh-CN" sz="1600" dirty="0">
                <a:solidFill>
                  <a:schemeClr val="bg1"/>
                </a:solidFill>
                <a:cs typeface="+mn-ea"/>
                <a:sym typeface="+mn-lt"/>
              </a:rPr>
              <a:t>2023.10.23</a:t>
            </a:r>
            <a:endParaRPr kumimoji="0" lang="zh-CN" altLang="en-US" sz="16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267900" y="1723445"/>
            <a:ext cx="2269504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dist">
              <a:defRPr/>
            </a:pPr>
            <a:r>
              <a:rPr lang="en-US" altLang="zh-CN" sz="17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PROJECT PLAN</a:t>
            </a:r>
            <a:endParaRPr lang="en-US" altLang="zh-CN" sz="17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1267900" y="3367471"/>
            <a:ext cx="6177929" cy="0"/>
          </a:xfrm>
          <a:prstGeom prst="line">
            <a:avLst/>
          </a:prstGeom>
          <a:ln>
            <a:solidFill>
              <a:srgbClr val="EFC3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1267900" y="3354771"/>
            <a:ext cx="1195900" cy="48549"/>
          </a:xfrm>
          <a:prstGeom prst="rect">
            <a:avLst/>
          </a:prstGeom>
          <a:solidFill>
            <a:srgbClr val="EFC3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3050438" y="1388012"/>
            <a:ext cx="6091125" cy="3347778"/>
            <a:chOff x="3052874" y="1285270"/>
            <a:chExt cx="6091125" cy="3347778"/>
          </a:xfrm>
        </p:grpSpPr>
        <p:sp>
          <p:nvSpPr>
            <p:cNvPr id="33" name="文本框 32"/>
            <p:cNvSpPr txBox="1"/>
            <p:nvPr/>
          </p:nvSpPr>
          <p:spPr>
            <a:xfrm>
              <a:off x="3539679" y="2951253"/>
              <a:ext cx="511751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</a:lstStyle>
            <a:p>
              <a:pPr algn="ctr"/>
              <a:r>
                <a:rPr lang="zh-CN" altLang="en-US" sz="5400" b="1" dirty="0">
                  <a:solidFill>
                    <a:srgbClr val="45536C"/>
                  </a:solidFill>
                  <a:cs typeface="+mn-ea"/>
                  <a:sym typeface="+mn-lt"/>
                </a:rPr>
                <a:t>项目总体描述</a:t>
              </a:r>
              <a:endParaRPr lang="zh-CN" altLang="en-US" sz="5400" b="1" dirty="0">
                <a:solidFill>
                  <a:srgbClr val="45536C"/>
                </a:solidFill>
                <a:cs typeface="+mn-ea"/>
                <a:sym typeface="+mn-lt"/>
              </a:endParaRPr>
            </a:p>
          </p:txBody>
        </p:sp>
        <p:sp>
          <p:nvSpPr>
            <p:cNvPr id="35" name="矩形 34"/>
            <p:cNvSpPr/>
            <p:nvPr/>
          </p:nvSpPr>
          <p:spPr>
            <a:xfrm>
              <a:off x="3052874" y="4298148"/>
              <a:ext cx="6091125" cy="33490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>
                <a:lnSpc>
                  <a:spcPct val="150000"/>
                </a:lnSpc>
              </a:pP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Overall project description</a:t>
              </a:r>
              <a:endPara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  <p:grpSp>
          <p:nvGrpSpPr>
            <p:cNvPr id="2" name="组合 1"/>
            <p:cNvGrpSpPr/>
            <p:nvPr/>
          </p:nvGrpSpPr>
          <p:grpSpPr>
            <a:xfrm>
              <a:off x="3478536" y="4045464"/>
              <a:ext cx="5239800" cy="48549"/>
              <a:chOff x="1267900" y="3354771"/>
              <a:chExt cx="5239800" cy="48549"/>
            </a:xfrm>
          </p:grpSpPr>
          <p:cxnSp>
            <p:nvCxnSpPr>
              <p:cNvPr id="38" name="直接连接符 37"/>
              <p:cNvCxnSpPr/>
              <p:nvPr/>
            </p:nvCxnSpPr>
            <p:spPr>
              <a:xfrm>
                <a:off x="1267900" y="3367471"/>
                <a:ext cx="5239800" cy="0"/>
              </a:xfrm>
              <a:prstGeom prst="line">
                <a:avLst/>
              </a:prstGeom>
              <a:ln>
                <a:solidFill>
                  <a:srgbClr val="EFC32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矩形 38"/>
              <p:cNvSpPr/>
              <p:nvPr/>
            </p:nvSpPr>
            <p:spPr>
              <a:xfrm>
                <a:off x="3289850" y="3354771"/>
                <a:ext cx="1195900" cy="48549"/>
              </a:xfrm>
              <a:prstGeom prst="rect">
                <a:avLst/>
              </a:prstGeom>
              <a:solidFill>
                <a:srgbClr val="EFC3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sp>
          <p:nvSpPr>
            <p:cNvPr id="40" name="文本框 39"/>
            <p:cNvSpPr txBox="1"/>
            <p:nvPr/>
          </p:nvSpPr>
          <p:spPr>
            <a:xfrm>
              <a:off x="5190297" y="1285270"/>
              <a:ext cx="1816279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9600" b="1" i="1" dirty="0">
                  <a:solidFill>
                    <a:srgbClr val="EFC32C"/>
                  </a:solidFill>
                  <a:cs typeface="+mn-ea"/>
                  <a:sym typeface="+mn-lt"/>
                </a:rPr>
                <a:t>01</a:t>
              </a:r>
              <a:endParaRPr lang="zh-CN" altLang="en-US" sz="9600" b="1" i="1" dirty="0">
                <a:solidFill>
                  <a:srgbClr val="EFC32C"/>
                </a:solidFill>
                <a:cs typeface="+mn-ea"/>
                <a:sym typeface="+mn-lt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0" y="1422400"/>
            <a:ext cx="6096000" cy="4897603"/>
            <a:chOff x="0" y="1422400"/>
            <a:chExt cx="6096000" cy="4897603"/>
          </a:xfrm>
        </p:grpSpPr>
        <p:sp>
          <p:nvSpPr>
            <p:cNvPr id="8" name="矩形 7"/>
            <p:cNvSpPr/>
            <p:nvPr/>
          </p:nvSpPr>
          <p:spPr>
            <a:xfrm>
              <a:off x="0" y="2300937"/>
              <a:ext cx="6096000" cy="3140529"/>
            </a:xfrm>
            <a:prstGeom prst="rect">
              <a:avLst/>
            </a:prstGeom>
            <a:solidFill>
              <a:srgbClr val="EFC3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694418" y="1422400"/>
              <a:ext cx="4707164" cy="4897603"/>
            </a:xfrm>
            <a:prstGeom prst="rect">
              <a:avLst/>
            </a:prstGeom>
            <a:blipFill dpi="0" rotWithShape="1">
              <a:blip r:embed="rId1"/>
              <a:srcRect/>
              <a:tile tx="0" ty="0" sx="100000" sy="100000" flip="none" algn="ctr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6730092" y="1713658"/>
            <a:ext cx="4736421" cy="4581232"/>
            <a:chOff x="6730092" y="1688838"/>
            <a:chExt cx="4736421" cy="4581232"/>
          </a:xfrm>
        </p:grpSpPr>
        <p:grpSp>
          <p:nvGrpSpPr>
            <p:cNvPr id="20" name="组合 19"/>
            <p:cNvGrpSpPr/>
            <p:nvPr/>
          </p:nvGrpSpPr>
          <p:grpSpPr>
            <a:xfrm>
              <a:off x="6730092" y="1688838"/>
              <a:ext cx="4736421" cy="1528156"/>
              <a:chOff x="7383618" y="2166351"/>
              <a:chExt cx="4736421" cy="1528156"/>
            </a:xfrm>
          </p:grpSpPr>
          <p:grpSp>
            <p:nvGrpSpPr>
              <p:cNvPr id="21" name="组合 20"/>
              <p:cNvGrpSpPr/>
              <p:nvPr/>
            </p:nvGrpSpPr>
            <p:grpSpPr>
              <a:xfrm>
                <a:off x="7464152" y="2671670"/>
                <a:ext cx="4438173" cy="54000"/>
                <a:chOff x="802638" y="3381418"/>
                <a:chExt cx="4438173" cy="54000"/>
              </a:xfrm>
            </p:grpSpPr>
            <p:cxnSp>
              <p:nvCxnSpPr>
                <p:cNvPr id="24" name="直接连接符 23"/>
                <p:cNvCxnSpPr/>
                <p:nvPr/>
              </p:nvCxnSpPr>
              <p:spPr>
                <a:xfrm flipH="1">
                  <a:off x="802639" y="3404302"/>
                  <a:ext cx="4438172" cy="0"/>
                </a:xfrm>
                <a:prstGeom prst="line">
                  <a:avLst/>
                </a:prstGeom>
                <a:ln>
                  <a:solidFill>
                    <a:srgbClr val="EFC32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" name="矩形 24"/>
                <p:cNvSpPr/>
                <p:nvPr/>
              </p:nvSpPr>
              <p:spPr>
                <a:xfrm>
                  <a:off x="802638" y="3381418"/>
                  <a:ext cx="914492" cy="54000"/>
                </a:xfrm>
                <a:prstGeom prst="rect">
                  <a:avLst/>
                </a:prstGeom>
                <a:solidFill>
                  <a:srgbClr val="EFC32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22" name="文本框 21"/>
              <p:cNvSpPr txBox="1"/>
              <p:nvPr/>
            </p:nvSpPr>
            <p:spPr>
              <a:xfrm>
                <a:off x="7383618" y="2907432"/>
                <a:ext cx="4736421" cy="7870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+mn-ea"/>
                    <a:sym typeface="+mn-lt"/>
                  </a:rPr>
                  <a:t>“滴答”网约车运营管理系统（简称“滴答”网约车）</a:t>
                </a:r>
                <a:endParaRPr lang="en-US" altLang="zh-CN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3" name="矩形 22"/>
              <p:cNvSpPr/>
              <p:nvPr/>
            </p:nvSpPr>
            <p:spPr>
              <a:xfrm>
                <a:off x="7383620" y="2166351"/>
                <a:ext cx="141577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sz="2400" b="1" dirty="0">
                    <a:solidFill>
                      <a:srgbClr val="45536C"/>
                    </a:solidFill>
                    <a:cs typeface="+mn-ea"/>
                    <a:sym typeface="+mn-lt"/>
                  </a:rPr>
                  <a:t>项目名称</a:t>
                </a:r>
                <a:endParaRPr lang="zh-CN" altLang="en-US" sz="2400" b="1" dirty="0">
                  <a:solidFill>
                    <a:srgbClr val="45536C"/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26" name="组合 25"/>
            <p:cNvGrpSpPr/>
            <p:nvPr/>
          </p:nvGrpSpPr>
          <p:grpSpPr>
            <a:xfrm>
              <a:off x="6730092" y="3314432"/>
              <a:ext cx="4736421" cy="2955638"/>
              <a:chOff x="7383618" y="1374346"/>
              <a:chExt cx="4736421" cy="2955638"/>
            </a:xfrm>
          </p:grpSpPr>
          <p:grpSp>
            <p:nvGrpSpPr>
              <p:cNvPr id="27" name="组合 26"/>
              <p:cNvGrpSpPr/>
              <p:nvPr/>
            </p:nvGrpSpPr>
            <p:grpSpPr>
              <a:xfrm>
                <a:off x="7464152" y="1864904"/>
                <a:ext cx="4438173" cy="54000"/>
                <a:chOff x="802638" y="2574652"/>
                <a:chExt cx="4438173" cy="54000"/>
              </a:xfrm>
            </p:grpSpPr>
            <p:cxnSp>
              <p:nvCxnSpPr>
                <p:cNvPr id="30" name="直接连接符 29"/>
                <p:cNvCxnSpPr/>
                <p:nvPr/>
              </p:nvCxnSpPr>
              <p:spPr>
                <a:xfrm flipH="1">
                  <a:off x="802639" y="2599050"/>
                  <a:ext cx="4438172" cy="0"/>
                </a:xfrm>
                <a:prstGeom prst="line">
                  <a:avLst/>
                </a:prstGeom>
                <a:ln>
                  <a:solidFill>
                    <a:srgbClr val="EFC32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1" name="矩形 30"/>
                <p:cNvSpPr/>
                <p:nvPr/>
              </p:nvSpPr>
              <p:spPr>
                <a:xfrm>
                  <a:off x="802638" y="2574652"/>
                  <a:ext cx="914492" cy="54000"/>
                </a:xfrm>
                <a:prstGeom prst="rect">
                  <a:avLst/>
                </a:prstGeom>
                <a:solidFill>
                  <a:srgbClr val="EFC32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28" name="文本框 27"/>
              <p:cNvSpPr txBox="1"/>
              <p:nvPr/>
            </p:nvSpPr>
            <p:spPr>
              <a:xfrm>
                <a:off x="7383618" y="2023029"/>
                <a:ext cx="4736421" cy="23069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+mn-ea"/>
                    <a:sym typeface="+mn-lt"/>
                  </a:rPr>
                  <a:t>随着互联网技术的快速发展，网约车行业在近年来得到了迅速普及。为了提高网约车运营效率，降低运营成本，并提升用户体验，我们致力于开发一款全面的</a:t>
                </a:r>
                <a:r>
                  <a:rPr lang="zh-CN" altLang="en-US" sz="1600" dirty="0">
                    <a:solidFill>
                      <a:srgbClr val="FF0000"/>
                    </a:solidFill>
                    <a:cs typeface="+mn-ea"/>
                    <a:sym typeface="+mn-lt"/>
                  </a:rPr>
                  <a:t>网约车运营管理系统</a:t>
                </a:r>
                <a:r>
                  <a:rPr lang="zh-CN" altLang="en-US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+mn-ea"/>
                    <a:sym typeface="+mn-lt"/>
                  </a:rPr>
                  <a:t>，主要运行于最低版本不低于</a:t>
                </a:r>
                <a:r>
                  <a:rPr lang="en-US" altLang="zh-CN" sz="1600" dirty="0">
                    <a:solidFill>
                      <a:srgbClr val="FF0000"/>
                    </a:solidFill>
                    <a:cs typeface="+mn-ea"/>
                    <a:sym typeface="+mn-lt"/>
                  </a:rPr>
                  <a:t>Android 5.0</a:t>
                </a:r>
                <a:r>
                  <a:rPr lang="en-US" altLang="zh-CN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+mn-ea"/>
                    <a:sym typeface="+mn-lt"/>
                  </a:rPr>
                  <a:t>(</a:t>
                </a:r>
                <a:r>
                  <a:rPr lang="zh-CN" altLang="en-US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+mn-ea"/>
                    <a:sym typeface="+mn-lt"/>
                  </a:rPr>
                  <a:t>对应</a:t>
                </a:r>
                <a:r>
                  <a:rPr lang="en-US" altLang="zh-CN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+mn-ea"/>
                    <a:sym typeface="+mn-lt"/>
                  </a:rPr>
                  <a:t>targetSDK 21)</a:t>
                </a:r>
                <a:r>
                  <a:rPr lang="zh-CN" altLang="en-US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+mn-ea"/>
                    <a:sym typeface="+mn-lt"/>
                  </a:rPr>
                  <a:t>版本的安卓系统手机</a:t>
                </a:r>
                <a:r>
                  <a:rPr lang="en-US" altLang="zh-CN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+mn-ea"/>
                    <a:sym typeface="+mn-lt"/>
                  </a:rPr>
                  <a:t>(</a:t>
                </a:r>
                <a:r>
                  <a:rPr lang="zh-CN" altLang="en-US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+mn-ea"/>
                    <a:sym typeface="+mn-lt"/>
                  </a:rPr>
                  <a:t>覆盖</a:t>
                </a:r>
                <a:r>
                  <a:rPr lang="en-US" altLang="zh-CN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+mn-ea"/>
                    <a:sym typeface="+mn-lt"/>
                  </a:rPr>
                  <a:t>99.5%</a:t>
                </a:r>
                <a:r>
                  <a:rPr lang="zh-CN" altLang="en-US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+mn-ea"/>
                    <a:sym typeface="+mn-lt"/>
                  </a:rPr>
                  <a:t>已发售的</a:t>
                </a:r>
                <a:r>
                  <a:rPr lang="en-US" altLang="zh-CN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+mn-ea"/>
                    <a:sym typeface="+mn-lt"/>
                  </a:rPr>
                  <a:t>Android</a:t>
                </a:r>
                <a:r>
                  <a:rPr lang="zh-CN" altLang="en-US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+mn-ea"/>
                    <a:sym typeface="+mn-lt"/>
                  </a:rPr>
                  <a:t>手机</a:t>
                </a:r>
                <a:r>
                  <a:rPr lang="en-US" altLang="zh-CN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+mn-ea"/>
                    <a:sym typeface="+mn-lt"/>
                  </a:rPr>
                  <a:t>)</a:t>
                </a:r>
                <a:r>
                  <a:rPr lang="zh-CN" altLang="en-US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+mn-ea"/>
                    <a:sym typeface="+mn-lt"/>
                  </a:rPr>
                  <a:t>上。</a:t>
                </a:r>
                <a:endPara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9" name="矩形 28"/>
              <p:cNvSpPr/>
              <p:nvPr/>
            </p:nvSpPr>
            <p:spPr>
              <a:xfrm>
                <a:off x="7383618" y="1374346"/>
                <a:ext cx="141577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sz="2400" b="1" dirty="0">
                    <a:solidFill>
                      <a:srgbClr val="45536C"/>
                    </a:solidFill>
                    <a:cs typeface="+mn-ea"/>
                    <a:sym typeface="+mn-lt"/>
                  </a:rPr>
                  <a:t>项目介绍</a:t>
                </a:r>
                <a:endParaRPr lang="zh-CN" altLang="en-US" sz="2400" b="1" dirty="0">
                  <a:solidFill>
                    <a:srgbClr val="45536C"/>
                  </a:solidFill>
                  <a:cs typeface="+mn-ea"/>
                  <a:sym typeface="+mn-lt"/>
                </a:endParaRPr>
              </a:p>
            </p:txBody>
          </p:sp>
        </p:grpSp>
      </p:grpSp>
      <p:sp>
        <p:nvSpPr>
          <p:cNvPr id="33" name="文本框 32"/>
          <p:cNvSpPr txBox="1"/>
          <p:nvPr/>
        </p:nvSpPr>
        <p:spPr>
          <a:xfrm>
            <a:off x="554748" y="385500"/>
            <a:ext cx="2339102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zh-CN"/>
            </a:defPPr>
            <a:lvl1pPr algn="ctr">
              <a:defRPr sz="3200">
                <a:solidFill>
                  <a:schemeClr val="tx2"/>
                </a:solidFill>
                <a:latin typeface="+mj-ea"/>
                <a:ea typeface="+mj-ea"/>
              </a:defRPr>
            </a:lvl1pPr>
          </a:lstStyle>
          <a:p>
            <a:pPr algn="l"/>
            <a:r>
              <a:rPr lang="zh-CN" altLang="en-US" sz="2800" b="1" dirty="0">
                <a:solidFill>
                  <a:srgbClr val="45536C"/>
                </a:solidFill>
                <a:latin typeface="+mn-lt"/>
                <a:ea typeface="+mn-ea"/>
                <a:cs typeface="+mn-ea"/>
                <a:sym typeface="+mn-lt"/>
              </a:rPr>
              <a:t>项目总体描述</a:t>
            </a:r>
            <a:endParaRPr lang="zh-CN" altLang="en-US" sz="2800" b="1" dirty="0">
              <a:solidFill>
                <a:srgbClr val="45536C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740038" y="3625074"/>
            <a:ext cx="10690035" cy="2050012"/>
            <a:chOff x="761734" y="3922485"/>
            <a:chExt cx="10690035" cy="2209668"/>
          </a:xfrm>
        </p:grpSpPr>
        <p:grpSp>
          <p:nvGrpSpPr>
            <p:cNvPr id="14" name="组合 13"/>
            <p:cNvGrpSpPr/>
            <p:nvPr/>
          </p:nvGrpSpPr>
          <p:grpSpPr>
            <a:xfrm>
              <a:off x="761734" y="3922486"/>
              <a:ext cx="3075133" cy="2209666"/>
              <a:chOff x="761734" y="4049486"/>
              <a:chExt cx="3075133" cy="2209666"/>
            </a:xfrm>
          </p:grpSpPr>
          <p:sp>
            <p:nvSpPr>
              <p:cNvPr id="16" name="矩形 15"/>
              <p:cNvSpPr/>
              <p:nvPr/>
            </p:nvSpPr>
            <p:spPr>
              <a:xfrm>
                <a:off x="761734" y="4049486"/>
                <a:ext cx="3075133" cy="2209666"/>
              </a:xfrm>
              <a:prstGeom prst="rect">
                <a:avLst/>
              </a:prstGeom>
              <a:solidFill>
                <a:srgbClr val="EFC3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grpSp>
            <p:nvGrpSpPr>
              <p:cNvPr id="17" name="组合 16"/>
              <p:cNvGrpSpPr/>
              <p:nvPr/>
            </p:nvGrpSpPr>
            <p:grpSpPr>
              <a:xfrm>
                <a:off x="959347" y="4313519"/>
                <a:ext cx="2679906" cy="1292056"/>
                <a:chOff x="1122837" y="4240943"/>
                <a:chExt cx="2679906" cy="1292056"/>
              </a:xfrm>
            </p:grpSpPr>
            <p:sp>
              <p:nvSpPr>
                <p:cNvPr id="18" name="文本框 17"/>
                <p:cNvSpPr txBox="1"/>
                <p:nvPr/>
              </p:nvSpPr>
              <p:spPr>
                <a:xfrm>
                  <a:off x="1688326" y="4240943"/>
                  <a:ext cx="1548928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400" b="1" dirty="0">
                      <a:solidFill>
                        <a:schemeClr val="bg1"/>
                      </a:solidFill>
                      <a:cs typeface="+mn-ea"/>
                      <a:sym typeface="+mn-lt"/>
                    </a:rPr>
                    <a:t>乘客</a:t>
                  </a:r>
                  <a:endParaRPr lang="zh-CN" altLang="en-US" sz="2400" b="1" dirty="0">
                    <a:solidFill>
                      <a:schemeClr val="bg1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20" name="矩形 19"/>
                <p:cNvSpPr/>
                <p:nvPr/>
              </p:nvSpPr>
              <p:spPr>
                <a:xfrm>
                  <a:off x="1122837" y="4745924"/>
                  <a:ext cx="2679906" cy="78707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zh-CN" altLang="en-US" sz="1600" dirty="0">
                      <a:solidFill>
                        <a:schemeClr val="bg1"/>
                      </a:solidFill>
                      <a:cs typeface="+mn-ea"/>
                      <a:sym typeface="+mn-lt"/>
                    </a:rPr>
                    <a:t>主要功能：个人信息管理、行程管理、订单管理</a:t>
                  </a:r>
                  <a:endParaRPr lang="en-US" altLang="zh-CN" sz="1600" dirty="0">
                    <a:solidFill>
                      <a:schemeClr val="bg1"/>
                    </a:solidFill>
                    <a:cs typeface="+mn-ea"/>
                    <a:sym typeface="+mn-lt"/>
                  </a:endParaRPr>
                </a:p>
              </p:txBody>
            </p:sp>
          </p:grpSp>
        </p:grpSp>
        <p:grpSp>
          <p:nvGrpSpPr>
            <p:cNvPr id="21" name="组合 20"/>
            <p:cNvGrpSpPr/>
            <p:nvPr/>
          </p:nvGrpSpPr>
          <p:grpSpPr>
            <a:xfrm>
              <a:off x="4569185" y="3922485"/>
              <a:ext cx="3075133" cy="2209667"/>
              <a:chOff x="4453072" y="4049485"/>
              <a:chExt cx="3075133" cy="2209667"/>
            </a:xfrm>
          </p:grpSpPr>
          <p:sp>
            <p:nvSpPr>
              <p:cNvPr id="23" name="矩形 22"/>
              <p:cNvSpPr/>
              <p:nvPr/>
            </p:nvSpPr>
            <p:spPr>
              <a:xfrm>
                <a:off x="4453072" y="4049485"/>
                <a:ext cx="3075133" cy="2209667"/>
              </a:xfrm>
              <a:prstGeom prst="rect">
                <a:avLst/>
              </a:prstGeom>
              <a:solidFill>
                <a:srgbClr val="45536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  <p:grpSp>
            <p:nvGrpSpPr>
              <p:cNvPr id="24" name="组合 23"/>
              <p:cNvGrpSpPr/>
              <p:nvPr/>
            </p:nvGrpSpPr>
            <p:grpSpPr>
              <a:xfrm>
                <a:off x="4650685" y="4313519"/>
                <a:ext cx="2679906" cy="1290132"/>
                <a:chOff x="1122837" y="4240943"/>
                <a:chExt cx="2679906" cy="1290132"/>
              </a:xfrm>
            </p:grpSpPr>
            <p:sp>
              <p:nvSpPr>
                <p:cNvPr id="25" name="文本框 24"/>
                <p:cNvSpPr txBox="1"/>
                <p:nvPr/>
              </p:nvSpPr>
              <p:spPr>
                <a:xfrm>
                  <a:off x="1688326" y="4240943"/>
                  <a:ext cx="1548928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400" b="1" dirty="0">
                      <a:solidFill>
                        <a:schemeClr val="bg1"/>
                      </a:solidFill>
                      <a:cs typeface="+mn-ea"/>
                      <a:sym typeface="+mn-lt"/>
                    </a:rPr>
                    <a:t>司机</a:t>
                  </a:r>
                  <a:endParaRPr lang="zh-CN" altLang="en-US" sz="2400" b="1" dirty="0">
                    <a:solidFill>
                      <a:schemeClr val="bg1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27" name="矩形 26"/>
                <p:cNvSpPr/>
                <p:nvPr/>
              </p:nvSpPr>
              <p:spPr>
                <a:xfrm>
                  <a:off x="1122837" y="4745924"/>
                  <a:ext cx="2679906" cy="785151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zh-CN" altLang="en-US" sz="1600" dirty="0">
                      <a:solidFill>
                        <a:schemeClr val="bg1"/>
                      </a:solidFill>
                      <a:cs typeface="+mn-ea"/>
                      <a:sym typeface="+mn-lt"/>
                    </a:rPr>
                    <a:t>主要功能：个人信息管理、行车管理、订单管理</a:t>
                  </a:r>
                  <a:endParaRPr lang="en-US" altLang="zh-CN" sz="1600" dirty="0">
                    <a:solidFill>
                      <a:schemeClr val="bg1"/>
                    </a:solidFill>
                    <a:cs typeface="+mn-ea"/>
                    <a:sym typeface="+mn-lt"/>
                  </a:endParaRPr>
                </a:p>
              </p:txBody>
            </p:sp>
          </p:grpSp>
        </p:grpSp>
        <p:grpSp>
          <p:nvGrpSpPr>
            <p:cNvPr id="28" name="组合 27"/>
            <p:cNvGrpSpPr/>
            <p:nvPr/>
          </p:nvGrpSpPr>
          <p:grpSpPr>
            <a:xfrm>
              <a:off x="8376636" y="3922486"/>
              <a:ext cx="3075133" cy="2209667"/>
              <a:chOff x="8158924" y="4049486"/>
              <a:chExt cx="3075133" cy="2209667"/>
            </a:xfrm>
          </p:grpSpPr>
          <p:sp>
            <p:nvSpPr>
              <p:cNvPr id="30" name="矩形 29"/>
              <p:cNvSpPr/>
              <p:nvPr/>
            </p:nvSpPr>
            <p:spPr>
              <a:xfrm>
                <a:off x="8158924" y="4049486"/>
                <a:ext cx="3075133" cy="2209667"/>
              </a:xfrm>
              <a:prstGeom prst="rect">
                <a:avLst/>
              </a:prstGeom>
              <a:solidFill>
                <a:srgbClr val="EFC3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  <p:grpSp>
            <p:nvGrpSpPr>
              <p:cNvPr id="31" name="组合 30"/>
              <p:cNvGrpSpPr/>
              <p:nvPr/>
            </p:nvGrpSpPr>
            <p:grpSpPr>
              <a:xfrm>
                <a:off x="8356537" y="4313519"/>
                <a:ext cx="2679906" cy="1618072"/>
                <a:chOff x="1122837" y="4240943"/>
                <a:chExt cx="2679906" cy="1618072"/>
              </a:xfrm>
            </p:grpSpPr>
            <p:sp>
              <p:nvSpPr>
                <p:cNvPr id="32" name="文本框 31"/>
                <p:cNvSpPr txBox="1"/>
                <p:nvPr/>
              </p:nvSpPr>
              <p:spPr>
                <a:xfrm>
                  <a:off x="1688326" y="4240943"/>
                  <a:ext cx="1548928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400" b="1" dirty="0">
                      <a:solidFill>
                        <a:schemeClr val="bg1"/>
                      </a:solidFill>
                      <a:cs typeface="+mn-ea"/>
                      <a:sym typeface="+mn-lt"/>
                    </a:rPr>
                    <a:t>管理员</a:t>
                  </a:r>
                  <a:endParaRPr lang="zh-CN" altLang="en-US" sz="2400" b="1" dirty="0">
                    <a:solidFill>
                      <a:schemeClr val="bg1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34" name="矩形 33"/>
                <p:cNvSpPr/>
                <p:nvPr/>
              </p:nvSpPr>
              <p:spPr>
                <a:xfrm>
                  <a:off x="1122837" y="4702608"/>
                  <a:ext cx="2679906" cy="115640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zh-CN" altLang="en-US" sz="1600" dirty="0">
                      <a:solidFill>
                        <a:schemeClr val="bg1"/>
                      </a:solidFill>
                      <a:cs typeface="+mn-ea"/>
                      <a:sym typeface="+mn-lt"/>
                    </a:rPr>
                    <a:t>主要功能：订单管理、事件管理、数据管理、账户管理、服务管理、日志管理</a:t>
                  </a:r>
                  <a:endParaRPr lang="en-US" altLang="zh-CN" sz="1600" dirty="0">
                    <a:solidFill>
                      <a:schemeClr val="bg1"/>
                    </a:solidFill>
                    <a:cs typeface="+mn-ea"/>
                    <a:sym typeface="+mn-lt"/>
                  </a:endParaRPr>
                </a:p>
              </p:txBody>
            </p:sp>
          </p:grpSp>
        </p:grpSp>
      </p:grpSp>
      <p:sp>
        <p:nvSpPr>
          <p:cNvPr id="35" name="文本框 34"/>
          <p:cNvSpPr txBox="1"/>
          <p:nvPr/>
        </p:nvSpPr>
        <p:spPr>
          <a:xfrm>
            <a:off x="761734" y="385500"/>
            <a:ext cx="1773044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zh-CN"/>
            </a:defPPr>
            <a:lvl1pPr algn="ctr">
              <a:defRPr sz="3200">
                <a:solidFill>
                  <a:schemeClr val="tx2"/>
                </a:solidFill>
                <a:latin typeface="+mj-ea"/>
                <a:ea typeface="+mj-ea"/>
              </a:defRPr>
            </a:lvl1pPr>
          </a:lstStyle>
          <a:p>
            <a:pPr algn="l"/>
            <a:r>
              <a:rPr lang="zh-CN" altLang="en-US" sz="2800" b="1" dirty="0">
                <a:solidFill>
                  <a:srgbClr val="45536C"/>
                </a:solidFill>
                <a:cs typeface="+mn-ea"/>
                <a:sym typeface="+mn-lt"/>
              </a:rPr>
              <a:t>用户群体</a:t>
            </a:r>
            <a:endParaRPr lang="zh-CN" altLang="en-US" sz="2800" b="1" dirty="0">
              <a:solidFill>
                <a:srgbClr val="45536C"/>
              </a:solidFill>
              <a:cs typeface="+mn-ea"/>
              <a:sym typeface="+mn-lt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206" y="1525545"/>
            <a:ext cx="2366187" cy="2366187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8897" y="1988498"/>
            <a:ext cx="1592318" cy="1440502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7276" y="1891223"/>
            <a:ext cx="1733852" cy="173385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788809" y="2430767"/>
            <a:ext cx="5256041" cy="26337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1. 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注册、登陆、配置修改个人信息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2. 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通过地图控件搜索、选取或查看上车点、下车点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3. 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向服务器提交订单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4. 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在订单得到接收后短时间内收到司机接单的即时消息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5. 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删除以发出的订单（在不同时间点有不同响应）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6. 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抵达目的地后可以评价本次行程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7. 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查看、删除、修改历史订单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/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评价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1161144" y="1885043"/>
            <a:ext cx="3178629" cy="3725182"/>
            <a:chOff x="1161144" y="2583543"/>
            <a:chExt cx="3178629" cy="3725182"/>
          </a:xfrm>
        </p:grpSpPr>
        <p:sp>
          <p:nvSpPr>
            <p:cNvPr id="3" name="矩形 2"/>
            <p:cNvSpPr/>
            <p:nvPr/>
          </p:nvSpPr>
          <p:spPr>
            <a:xfrm>
              <a:off x="1161144" y="2583543"/>
              <a:ext cx="3178629" cy="3725182"/>
            </a:xfrm>
            <a:prstGeom prst="rect">
              <a:avLst/>
            </a:prstGeom>
            <a:solidFill>
              <a:srgbClr val="4553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grpSp>
          <p:nvGrpSpPr>
            <p:cNvPr id="12" name="组合 11"/>
            <p:cNvGrpSpPr/>
            <p:nvPr/>
          </p:nvGrpSpPr>
          <p:grpSpPr>
            <a:xfrm>
              <a:off x="2350350" y="5409896"/>
              <a:ext cx="800219" cy="567557"/>
              <a:chOff x="2350350" y="5490343"/>
              <a:chExt cx="800219" cy="567557"/>
            </a:xfrm>
          </p:grpSpPr>
          <p:sp>
            <p:nvSpPr>
              <p:cNvPr id="8" name="文本框 7"/>
              <p:cNvSpPr txBox="1"/>
              <p:nvPr/>
            </p:nvSpPr>
            <p:spPr>
              <a:xfrm>
                <a:off x="2350350" y="5490343"/>
                <a:ext cx="80021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sz="2400" b="1" dirty="0">
                    <a:solidFill>
                      <a:schemeClr val="bg1"/>
                    </a:solidFill>
                    <a:cs typeface="+mn-ea"/>
                    <a:sym typeface="+mn-lt"/>
                  </a:rPr>
                  <a:t>乘客</a:t>
                </a:r>
                <a:endParaRPr lang="zh-CN" altLang="en-US" sz="2400" b="1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  <p:cxnSp>
            <p:nvCxnSpPr>
              <p:cNvPr id="11" name="直接连接符 10"/>
              <p:cNvCxnSpPr/>
              <p:nvPr/>
            </p:nvCxnSpPr>
            <p:spPr>
              <a:xfrm>
                <a:off x="2483758" y="6057900"/>
                <a:ext cx="5334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4" name="文本框 13"/>
          <p:cNvSpPr txBox="1"/>
          <p:nvPr/>
        </p:nvSpPr>
        <p:spPr>
          <a:xfrm>
            <a:off x="554748" y="385500"/>
            <a:ext cx="3114955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zh-CN"/>
            </a:defPPr>
            <a:lvl1pPr algn="ctr">
              <a:defRPr sz="3200">
                <a:solidFill>
                  <a:schemeClr val="tx2"/>
                </a:solidFill>
                <a:latin typeface="+mj-ea"/>
                <a:ea typeface="+mj-ea"/>
              </a:defRPr>
            </a:lvl1pPr>
          </a:lstStyle>
          <a:p>
            <a:pPr algn="l"/>
            <a:r>
              <a:rPr lang="zh-CN" altLang="en-US" sz="2800" b="1" dirty="0">
                <a:solidFill>
                  <a:srgbClr val="45536C"/>
                </a:solidFill>
                <a:cs typeface="+mn-ea"/>
                <a:sym typeface="+mn-lt"/>
              </a:rPr>
              <a:t>用户功能</a:t>
            </a:r>
            <a:r>
              <a:rPr lang="en-US" altLang="zh-CN" sz="2800" b="1" dirty="0">
                <a:solidFill>
                  <a:srgbClr val="45536C"/>
                </a:solidFill>
                <a:cs typeface="+mn-ea"/>
                <a:sym typeface="+mn-lt"/>
              </a:rPr>
              <a:t>——</a:t>
            </a:r>
            <a:r>
              <a:rPr lang="zh-CN" altLang="en-US" sz="2800" b="1" dirty="0">
                <a:solidFill>
                  <a:srgbClr val="45536C"/>
                </a:solidFill>
                <a:cs typeface="+mn-ea"/>
                <a:sym typeface="+mn-lt"/>
              </a:rPr>
              <a:t>乘客</a:t>
            </a:r>
            <a:endParaRPr lang="zh-CN" altLang="en-US" sz="2800" b="1" dirty="0">
              <a:solidFill>
                <a:srgbClr val="45536C"/>
              </a:solidFill>
              <a:cs typeface="+mn-ea"/>
              <a:sym typeface="+mn-lt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0180" y="2538186"/>
            <a:ext cx="2280556" cy="228055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788809" y="1868495"/>
            <a:ext cx="5593250" cy="3741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1. 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注册、登陆、配置修改个人信息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2. 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向服务器提交自己的听单意愿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    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a. 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开始听单（将开始分配到订单）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    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b. 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结束听单（将不再分配到订单）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3. 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在得到服务器分配订单后短时间内收到订单的即时消息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4. 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拥有接收或者拒绝某个订单的权力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5. 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接收订单后将得到路线规划与导航的服务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6. 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接到乘客时具有验证乘客身份的能力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7. 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到达目的地后拥有结束当前订单的能力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8. 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拥有查看行车历史记录以及对应订单评价的权限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1161144" y="1885043"/>
            <a:ext cx="3178629" cy="3725182"/>
            <a:chOff x="1161144" y="2583543"/>
            <a:chExt cx="3178629" cy="3725182"/>
          </a:xfrm>
        </p:grpSpPr>
        <p:sp>
          <p:nvSpPr>
            <p:cNvPr id="3" name="矩形 2"/>
            <p:cNvSpPr/>
            <p:nvPr/>
          </p:nvSpPr>
          <p:spPr>
            <a:xfrm>
              <a:off x="1161144" y="2583543"/>
              <a:ext cx="3178629" cy="3725182"/>
            </a:xfrm>
            <a:prstGeom prst="rect">
              <a:avLst/>
            </a:prstGeom>
            <a:solidFill>
              <a:srgbClr val="4553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grpSp>
          <p:nvGrpSpPr>
            <p:cNvPr id="12" name="组合 11"/>
            <p:cNvGrpSpPr/>
            <p:nvPr/>
          </p:nvGrpSpPr>
          <p:grpSpPr>
            <a:xfrm>
              <a:off x="2350350" y="5409896"/>
              <a:ext cx="800220" cy="567557"/>
              <a:chOff x="2350350" y="5490343"/>
              <a:chExt cx="800220" cy="567557"/>
            </a:xfrm>
          </p:grpSpPr>
          <p:sp>
            <p:nvSpPr>
              <p:cNvPr id="8" name="文本框 7"/>
              <p:cNvSpPr txBox="1"/>
              <p:nvPr/>
            </p:nvSpPr>
            <p:spPr>
              <a:xfrm>
                <a:off x="2350350" y="5490343"/>
                <a:ext cx="80022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sz="2400" b="1" dirty="0">
                    <a:solidFill>
                      <a:schemeClr val="bg1"/>
                    </a:solidFill>
                    <a:cs typeface="+mn-ea"/>
                    <a:sym typeface="+mn-lt"/>
                  </a:rPr>
                  <a:t>司机</a:t>
                </a:r>
                <a:endParaRPr lang="zh-CN" altLang="en-US" sz="2400" b="1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  <p:cxnSp>
            <p:nvCxnSpPr>
              <p:cNvPr id="11" name="直接连接符 10"/>
              <p:cNvCxnSpPr/>
              <p:nvPr/>
            </p:nvCxnSpPr>
            <p:spPr>
              <a:xfrm>
                <a:off x="2483758" y="6057900"/>
                <a:ext cx="5334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4" name="文本框 13"/>
          <p:cNvSpPr txBox="1"/>
          <p:nvPr/>
        </p:nvSpPr>
        <p:spPr>
          <a:xfrm>
            <a:off x="554748" y="385500"/>
            <a:ext cx="3114955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zh-CN"/>
            </a:defPPr>
            <a:lvl1pPr algn="ctr">
              <a:defRPr sz="3200">
                <a:solidFill>
                  <a:schemeClr val="tx2"/>
                </a:solidFill>
                <a:latin typeface="+mj-ea"/>
                <a:ea typeface="+mj-ea"/>
              </a:defRPr>
            </a:lvl1pPr>
          </a:lstStyle>
          <a:p>
            <a:pPr algn="l"/>
            <a:r>
              <a:rPr lang="zh-CN" altLang="en-US" sz="2800" b="1" dirty="0">
                <a:solidFill>
                  <a:srgbClr val="45536C"/>
                </a:solidFill>
                <a:cs typeface="+mn-ea"/>
                <a:sym typeface="+mn-lt"/>
              </a:rPr>
              <a:t>用户功能</a:t>
            </a:r>
            <a:r>
              <a:rPr lang="en-US" altLang="zh-CN" sz="2800" b="1" dirty="0">
                <a:solidFill>
                  <a:srgbClr val="45536C"/>
                </a:solidFill>
                <a:cs typeface="+mn-ea"/>
                <a:sym typeface="+mn-lt"/>
              </a:rPr>
              <a:t>——</a:t>
            </a:r>
            <a:r>
              <a:rPr lang="zh-CN" altLang="en-US" sz="2800" b="1" dirty="0">
                <a:solidFill>
                  <a:srgbClr val="45536C"/>
                </a:solidFill>
                <a:cs typeface="+mn-ea"/>
                <a:sym typeface="+mn-lt"/>
              </a:rPr>
              <a:t>司机</a:t>
            </a:r>
            <a:endParaRPr lang="zh-CN" altLang="en-US" sz="2800" b="1" dirty="0">
              <a:solidFill>
                <a:srgbClr val="45536C"/>
              </a:solidFill>
              <a:cs typeface="+mn-ea"/>
              <a:sym typeface="+mn-lt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941" y="2752738"/>
            <a:ext cx="1811874" cy="164680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794677" y="2246101"/>
            <a:ext cx="5256041" cy="30030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1. 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注册、登陆、配置修改个人信息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2. 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针对订单拥有服务纠纷调停的能力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3. 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拥有紧急事件处理的能力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4. 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拥有后台统计、分类、分析数据的能力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5. 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拥有关停非法用户账号的权力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6. 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拥有修改、配置指定用户账号的权力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7. 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拥有开放、关停某项服务的权力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8. 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拥有查看、删除、修改日志的权力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1161144" y="1885043"/>
            <a:ext cx="3178629" cy="3725182"/>
            <a:chOff x="1161144" y="2583543"/>
            <a:chExt cx="3178629" cy="3725182"/>
          </a:xfrm>
        </p:grpSpPr>
        <p:sp>
          <p:nvSpPr>
            <p:cNvPr id="3" name="矩形 2"/>
            <p:cNvSpPr/>
            <p:nvPr/>
          </p:nvSpPr>
          <p:spPr>
            <a:xfrm>
              <a:off x="1161144" y="2583543"/>
              <a:ext cx="3178629" cy="3725182"/>
            </a:xfrm>
            <a:prstGeom prst="rect">
              <a:avLst/>
            </a:prstGeom>
            <a:solidFill>
              <a:srgbClr val="4553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grpSp>
          <p:nvGrpSpPr>
            <p:cNvPr id="12" name="组合 11"/>
            <p:cNvGrpSpPr/>
            <p:nvPr/>
          </p:nvGrpSpPr>
          <p:grpSpPr>
            <a:xfrm>
              <a:off x="2196461" y="5409896"/>
              <a:ext cx="1107997" cy="567557"/>
              <a:chOff x="2196461" y="5490343"/>
              <a:chExt cx="1107997" cy="567557"/>
            </a:xfrm>
          </p:grpSpPr>
          <p:sp>
            <p:nvSpPr>
              <p:cNvPr id="8" name="文本框 7"/>
              <p:cNvSpPr txBox="1"/>
              <p:nvPr/>
            </p:nvSpPr>
            <p:spPr>
              <a:xfrm>
                <a:off x="2196461" y="5490343"/>
                <a:ext cx="110799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sz="2400" b="1" dirty="0">
                    <a:solidFill>
                      <a:schemeClr val="bg1"/>
                    </a:solidFill>
                    <a:cs typeface="+mn-ea"/>
                    <a:sym typeface="+mn-lt"/>
                  </a:rPr>
                  <a:t>管理员</a:t>
                </a:r>
                <a:endParaRPr lang="zh-CN" altLang="en-US" sz="2400" b="1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  <p:cxnSp>
            <p:nvCxnSpPr>
              <p:cNvPr id="11" name="直接连接符 10"/>
              <p:cNvCxnSpPr/>
              <p:nvPr/>
            </p:nvCxnSpPr>
            <p:spPr>
              <a:xfrm>
                <a:off x="2483758" y="6057900"/>
                <a:ext cx="5334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4" name="文本框 13"/>
          <p:cNvSpPr txBox="1"/>
          <p:nvPr/>
        </p:nvSpPr>
        <p:spPr>
          <a:xfrm>
            <a:off x="554748" y="385500"/>
            <a:ext cx="3474028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zh-CN"/>
            </a:defPPr>
            <a:lvl1pPr algn="ctr">
              <a:defRPr sz="3200">
                <a:solidFill>
                  <a:schemeClr val="tx2"/>
                </a:solidFill>
                <a:latin typeface="+mj-ea"/>
                <a:ea typeface="+mj-ea"/>
              </a:defRPr>
            </a:lvl1pPr>
          </a:lstStyle>
          <a:p>
            <a:pPr algn="l"/>
            <a:r>
              <a:rPr lang="zh-CN" altLang="en-US" sz="2800" b="1" dirty="0">
                <a:solidFill>
                  <a:srgbClr val="45536C"/>
                </a:solidFill>
                <a:cs typeface="+mn-ea"/>
                <a:sym typeface="+mn-lt"/>
              </a:rPr>
              <a:t>用户功能</a:t>
            </a:r>
            <a:r>
              <a:rPr lang="en-US" altLang="zh-CN" sz="2800" b="1" dirty="0">
                <a:solidFill>
                  <a:srgbClr val="45536C"/>
                </a:solidFill>
                <a:cs typeface="+mn-ea"/>
                <a:sym typeface="+mn-lt"/>
              </a:rPr>
              <a:t>——</a:t>
            </a:r>
            <a:r>
              <a:rPr lang="zh-CN" altLang="en-US" sz="2800" b="1" dirty="0">
                <a:solidFill>
                  <a:srgbClr val="45536C"/>
                </a:solidFill>
                <a:cs typeface="+mn-ea"/>
                <a:sym typeface="+mn-lt"/>
              </a:rPr>
              <a:t>管理员</a:t>
            </a:r>
            <a:endParaRPr lang="zh-CN" altLang="en-US" sz="2800" b="1" dirty="0">
              <a:solidFill>
                <a:srgbClr val="45536C"/>
              </a:solidFill>
              <a:cs typeface="+mn-ea"/>
              <a:sym typeface="+mn-lt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9996" y="2647083"/>
            <a:ext cx="1829707" cy="182970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3050438" y="1388012"/>
            <a:ext cx="6091125" cy="3347778"/>
            <a:chOff x="3052874" y="1285270"/>
            <a:chExt cx="6091125" cy="3347778"/>
          </a:xfrm>
        </p:grpSpPr>
        <p:sp>
          <p:nvSpPr>
            <p:cNvPr id="33" name="文本框 32"/>
            <p:cNvSpPr txBox="1"/>
            <p:nvPr/>
          </p:nvSpPr>
          <p:spPr>
            <a:xfrm>
              <a:off x="3539679" y="2951253"/>
              <a:ext cx="511751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</a:lstStyle>
            <a:p>
              <a:pPr algn="ctr"/>
              <a:r>
                <a:rPr lang="zh-CN" altLang="en-US" sz="5400" b="1" dirty="0">
                  <a:solidFill>
                    <a:srgbClr val="45536C"/>
                  </a:solidFill>
                  <a:cs typeface="+mn-ea"/>
                  <a:sym typeface="+mn-lt"/>
                </a:rPr>
                <a:t>项目总体规模</a:t>
              </a:r>
              <a:endParaRPr lang="zh-CN" altLang="en-US" sz="5400" b="1" dirty="0">
                <a:solidFill>
                  <a:srgbClr val="45536C"/>
                </a:solidFill>
                <a:cs typeface="+mn-ea"/>
                <a:sym typeface="+mn-lt"/>
              </a:endParaRPr>
            </a:p>
          </p:txBody>
        </p:sp>
        <p:sp>
          <p:nvSpPr>
            <p:cNvPr id="35" name="矩形 34"/>
            <p:cNvSpPr/>
            <p:nvPr/>
          </p:nvSpPr>
          <p:spPr>
            <a:xfrm>
              <a:off x="3052874" y="4298148"/>
              <a:ext cx="6091125" cy="33490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>
                <a:lnSpc>
                  <a:spcPct val="150000"/>
                </a:lnSpc>
              </a:pP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Overall project size</a:t>
              </a:r>
              <a:endPara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  <p:grpSp>
          <p:nvGrpSpPr>
            <p:cNvPr id="2" name="组合 1"/>
            <p:cNvGrpSpPr/>
            <p:nvPr/>
          </p:nvGrpSpPr>
          <p:grpSpPr>
            <a:xfrm>
              <a:off x="3478536" y="4045464"/>
              <a:ext cx="5239800" cy="48549"/>
              <a:chOff x="1267900" y="3354771"/>
              <a:chExt cx="5239800" cy="48549"/>
            </a:xfrm>
          </p:grpSpPr>
          <p:cxnSp>
            <p:nvCxnSpPr>
              <p:cNvPr id="38" name="直接连接符 37"/>
              <p:cNvCxnSpPr/>
              <p:nvPr/>
            </p:nvCxnSpPr>
            <p:spPr>
              <a:xfrm>
                <a:off x="1267900" y="3367471"/>
                <a:ext cx="5239800" cy="0"/>
              </a:xfrm>
              <a:prstGeom prst="line">
                <a:avLst/>
              </a:prstGeom>
              <a:ln>
                <a:solidFill>
                  <a:srgbClr val="EFC32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矩形 38"/>
              <p:cNvSpPr/>
              <p:nvPr/>
            </p:nvSpPr>
            <p:spPr>
              <a:xfrm>
                <a:off x="3289850" y="3354771"/>
                <a:ext cx="1195900" cy="48549"/>
              </a:xfrm>
              <a:prstGeom prst="rect">
                <a:avLst/>
              </a:prstGeom>
              <a:solidFill>
                <a:srgbClr val="EFC3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sp>
          <p:nvSpPr>
            <p:cNvPr id="40" name="文本框 39"/>
            <p:cNvSpPr txBox="1"/>
            <p:nvPr/>
          </p:nvSpPr>
          <p:spPr>
            <a:xfrm>
              <a:off x="5190297" y="1285270"/>
              <a:ext cx="1816279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9600" b="1" i="1" dirty="0">
                  <a:solidFill>
                    <a:srgbClr val="EFC32C"/>
                  </a:solidFill>
                  <a:cs typeface="+mn-ea"/>
                  <a:sym typeface="+mn-lt"/>
                </a:rPr>
                <a:t>02</a:t>
              </a:r>
              <a:endParaRPr lang="zh-CN" altLang="en-US" sz="9600" b="1" i="1" dirty="0">
                <a:solidFill>
                  <a:srgbClr val="EFC32C"/>
                </a:solidFill>
                <a:cs typeface="+mn-ea"/>
                <a:sym typeface="+mn-lt"/>
              </a:endParaRPr>
            </a:p>
          </p:txBody>
        </p:sp>
      </p:grpSp>
    </p:spTree>
  </p:cSld>
  <p:clrMapOvr>
    <a:masterClrMapping/>
  </p:clrMapOvr>
</p:sld>
</file>

<file path=ppt/tags/tag1.xml><?xml version="1.0" encoding="utf-8"?>
<p:tagLst xmlns:p="http://schemas.openxmlformats.org/presentationml/2006/main">
  <p:tag name="PA" val="v4.1.3"/>
</p:tagLst>
</file>

<file path=ppt/tags/tag2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PA" val="v4.1.3"/>
</p:tagLst>
</file>

<file path=ppt/tags/tag5.xml><?xml version="1.0" encoding="utf-8"?>
<p:tagLst xmlns:p="http://schemas.openxmlformats.org/presentationml/2006/main">
  <p:tag name="commondata" val="eyJoZGlkIjoiYmQxZmFmNmU2MjgyNTZmNmI0ZDVkYmU2NDNlODIzZWMifQ==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5goly2y">
      <a:majorFont>
        <a:latin typeface="Segoe UI"/>
        <a:ea typeface="微软雅黑"/>
        <a:cs typeface=""/>
      </a:majorFont>
      <a:minorFont>
        <a:latin typeface="Segoe U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2314</Words>
  <Application>WPS 演示</Application>
  <PresentationFormat>宽屏</PresentationFormat>
  <Paragraphs>304</Paragraphs>
  <Slides>22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33" baseType="lpstr">
      <vt:lpstr>Arial</vt:lpstr>
      <vt:lpstr>宋体</vt:lpstr>
      <vt:lpstr>Wingdings</vt:lpstr>
      <vt:lpstr>Lato</vt:lpstr>
      <vt:lpstr>Segoe Print</vt:lpstr>
      <vt:lpstr>Arial</vt:lpstr>
      <vt:lpstr>微软雅黑</vt:lpstr>
      <vt:lpstr>Segoe UI</vt:lpstr>
      <vt:lpstr>Arial Unicode MS</vt:lpstr>
      <vt:lpstr>等线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Sheng xia</dc:creator>
  <cp:lastModifiedBy>李大帅哥</cp:lastModifiedBy>
  <cp:revision>23</cp:revision>
  <dcterms:created xsi:type="dcterms:W3CDTF">2021-04-28T01:38:00Z</dcterms:created>
  <dcterms:modified xsi:type="dcterms:W3CDTF">2023-10-23T05:41:40Z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A540C032746149ECBDCF9763C36C287F_11</vt:lpwstr>
  </property>
  <property fmtid="{D5CDD505-2E9C-101B-9397-08002B2CF9AE}" pid="3" name="KSOProductBuildVer">
    <vt:lpwstr>2052-12.1.0.15712</vt:lpwstr>
  </property>
</Properties>
</file>